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33"/>
  </p:notesMasterIdLst>
  <p:sldIdLst>
    <p:sldId id="256" r:id="rId2"/>
    <p:sldId id="305" r:id="rId3"/>
    <p:sldId id="306" r:id="rId4"/>
    <p:sldId id="308" r:id="rId5"/>
    <p:sldId id="318" r:id="rId6"/>
    <p:sldId id="314" r:id="rId7"/>
    <p:sldId id="315" r:id="rId8"/>
    <p:sldId id="317" r:id="rId9"/>
    <p:sldId id="328" r:id="rId10"/>
    <p:sldId id="329" r:id="rId11"/>
    <p:sldId id="319" r:id="rId12"/>
    <p:sldId id="330" r:id="rId13"/>
    <p:sldId id="331" r:id="rId14"/>
    <p:sldId id="332" r:id="rId15"/>
    <p:sldId id="342" r:id="rId16"/>
    <p:sldId id="340" r:id="rId17"/>
    <p:sldId id="341" r:id="rId18"/>
    <p:sldId id="320" r:id="rId19"/>
    <p:sldId id="321" r:id="rId20"/>
    <p:sldId id="322" r:id="rId21"/>
    <p:sldId id="333" r:id="rId22"/>
    <p:sldId id="334" r:id="rId23"/>
    <p:sldId id="335" r:id="rId24"/>
    <p:sldId id="336" r:id="rId25"/>
    <p:sldId id="338" r:id="rId26"/>
    <p:sldId id="339" r:id="rId27"/>
    <p:sldId id="337" r:id="rId28"/>
    <p:sldId id="323" r:id="rId29"/>
    <p:sldId id="327" r:id="rId30"/>
    <p:sldId id="326" r:id="rId31"/>
    <p:sldId id="32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45" autoAdjust="0"/>
  </p:normalViewPr>
  <p:slideViewPr>
    <p:cSldViewPr>
      <p:cViewPr varScale="1">
        <p:scale>
          <a:sx n="121" d="100"/>
          <a:sy n="121" d="100"/>
        </p:scale>
        <p:origin x="-4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Baskerville Old Face" panose="02020602080505020303" pitchFamily="18"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Baskerville Old Face" panose="02020602080505020303" pitchFamily="18" charset="0"/>
              </a:defRPr>
            </a:lvl1pPr>
          </a:lstStyle>
          <a:p>
            <a:pPr>
              <a:defRPr/>
            </a:pPr>
            <a:fld id="{207AE78C-4652-4A08-9F33-52B760CD1BE1}" type="datetimeFigureOut">
              <a:rPr lang="en-US" smtClean="0"/>
              <a:pPr>
                <a:defRPr/>
              </a:pPr>
              <a:t>5/20/2016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Baskerville Old Face" panose="02020602080505020303" pitchFamily="18"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Baskerville Old Face" panose="02020602080505020303" pitchFamily="18" charset="0"/>
              </a:defRPr>
            </a:lvl1pPr>
          </a:lstStyle>
          <a:p>
            <a:pPr>
              <a:defRPr/>
            </a:pPr>
            <a:fld id="{4D2E3428-8745-4EAA-8E09-611A3E2668A1}" type="slidenum">
              <a:rPr lang="en-US" smtClean="0"/>
              <a:pPr>
                <a:defRPr/>
              </a:pPr>
              <a:t>‹#›</a:t>
            </a:fld>
            <a:endParaRPr lang="en-US" dirty="0"/>
          </a:p>
        </p:txBody>
      </p:sp>
    </p:spTree>
    <p:extLst>
      <p:ext uri="{BB962C8B-B14F-4D97-AF65-F5344CB8AC3E}">
        <p14:creationId xmlns:p14="http://schemas.microsoft.com/office/powerpoint/2010/main" val="3896664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askerville Old Face" panose="02020602080505020303"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askerville Old Face" panose="02020602080505020303"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askerville Old Face" panose="02020602080505020303"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askerville Old Face" panose="02020602080505020303"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askerville Old Face" panose="020206020805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go from the organism (the American Chestnut tree) to a sample you can collect (the leaf), to the part of the leaf of interest (the chloroplast) to the chloroplast DNA (from sequencing) to putting the sequence together in order (a map) and labeling the parts (annotation) so you can pick out one particular region that you want to barcode?  </a:t>
            </a:r>
          </a:p>
          <a:p>
            <a:endParaRPr lang="en-US" baseline="0" dirty="0" smtClean="0"/>
          </a:p>
          <a:p>
            <a:r>
              <a:rPr lang="en-US" baseline="0" dirty="0" smtClean="0"/>
              <a:t>Part of this involves the wet-lab process that we do in the Summer Science camp, where we use wet-lab tools to purify the DNA sample and carry out the sequencing. </a:t>
            </a:r>
          </a:p>
          <a:p>
            <a:endParaRPr lang="en-US" baseline="0" dirty="0" smtClean="0"/>
          </a:p>
          <a:p>
            <a:r>
              <a:rPr lang="en-US" baseline="0" dirty="0" smtClean="0"/>
              <a:t>Part of it is a computational process – it still requires tools and knowing how to use them. One of the things you can do is complete the circle to go back to the lab with better (more focused</a:t>
            </a:r>
            <a:r>
              <a:rPr lang="en-US" baseline="0" smtClean="0"/>
              <a:t>) assays. </a:t>
            </a:r>
            <a:endParaRPr lang="en-US"/>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a:t>
            </a:fld>
            <a:endParaRPr lang="en-US"/>
          </a:p>
        </p:txBody>
      </p:sp>
    </p:spTree>
    <p:extLst>
      <p:ext uri="{BB962C8B-B14F-4D97-AF65-F5344CB8AC3E}">
        <p14:creationId xmlns:p14="http://schemas.microsoft.com/office/powerpoint/2010/main" val="265965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use mitochondrial and chloroplast sequences?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16</a:t>
            </a:fld>
            <a:endParaRPr lang="en-US" dirty="0"/>
          </a:p>
        </p:txBody>
      </p:sp>
    </p:spTree>
    <p:extLst>
      <p:ext uri="{BB962C8B-B14F-4D97-AF65-F5344CB8AC3E}">
        <p14:creationId xmlns:p14="http://schemas.microsoft.com/office/powerpoint/2010/main" val="148257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History – where did things come from , what has shaped their current lifestyle, what forces acting now are shaping what they will become?</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B3FA40-969C-403B-B120-FB2246F29254}"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215109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trait is something you can observe</a:t>
            </a:r>
            <a:r>
              <a:rPr lang="en-US" baseline="0" dirty="0" smtClean="0"/>
              <a:t> and measure. The type of trait you pick depends on the type of question you are asking. </a:t>
            </a:r>
          </a:p>
          <a:p>
            <a:r>
              <a:rPr lang="en-US" baseline="0" dirty="0" smtClean="0"/>
              <a:t>	If you want to be able to identify an individual at any point in its lifetime, what do you want? (always present in every cell, known to vary enough to give a unique signature in every individual, which indicates nuclear DNA, or a combination of nuclear and </a:t>
            </a:r>
            <a:r>
              <a:rPr lang="en-US" baseline="0" dirty="0" err="1" smtClean="0"/>
              <a:t>organelllar</a:t>
            </a:r>
            <a:r>
              <a:rPr lang="en-US" baseline="0" dirty="0" smtClean="0"/>
              <a:t> DNA). </a:t>
            </a:r>
          </a:p>
          <a:p>
            <a:endParaRPr lang="en-US" dirty="0" smtClean="0"/>
          </a:p>
          <a:p>
            <a:r>
              <a:rPr lang="en-US" dirty="0" smtClean="0"/>
              <a:t>What other things</a:t>
            </a:r>
            <a:r>
              <a:rPr lang="en-US" baseline="0" dirty="0" smtClean="0"/>
              <a:t> affect an organism?  - the environment before and after conception. Some previous exposure of the parents. </a:t>
            </a:r>
          </a:p>
          <a:p>
            <a:r>
              <a:rPr lang="en-US" baseline="0" dirty="0" smtClean="0"/>
              <a:t>Differences in the same gene are called alleles – this can cause differences in how much of a gene is made, or how the signals to turn the gene on and off are interpreted, or in the gene product, such as a protein, that might be defective, not carrying out its function very well. </a:t>
            </a:r>
          </a:p>
          <a:p>
            <a:r>
              <a:rPr lang="en-US" baseline="0" dirty="0" smtClean="0"/>
              <a:t>Population studies look at not just differences in individual genes, but in sets of genes that might travel together, and give a subpopulation an edge in a particular environment. </a:t>
            </a:r>
          </a:p>
          <a:p>
            <a:r>
              <a:rPr lang="en-US" baseline="0" dirty="0" smtClean="0"/>
              <a:t>At the genus level – how do we characterize this? Morphologically, would someone from Mars know that Chihuahua’s and Great Danes are the same species. Would they think they were the same genus?  Consider the hyena, which  is closer to the cats than the dogs.</a:t>
            </a:r>
          </a:p>
          <a:p>
            <a:endParaRPr lang="en-US" baseline="0" dirty="0" smtClean="0"/>
          </a:p>
          <a:p>
            <a:r>
              <a:rPr lang="en-US" baseline="0" dirty="0" smtClean="0"/>
              <a:t>Lab: morphological. Gene sequences for 1 conserved, 1 divergent and 1 discriminatory sequence. </a:t>
            </a:r>
            <a:endParaRPr lang="en-US" dirty="0"/>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3</a:t>
            </a:fld>
            <a:endParaRPr lang="en-US" dirty="0"/>
          </a:p>
        </p:txBody>
      </p:sp>
    </p:spTree>
    <p:extLst>
      <p:ext uri="{BB962C8B-B14F-4D97-AF65-F5344CB8AC3E}">
        <p14:creationId xmlns:p14="http://schemas.microsoft.com/office/powerpoint/2010/main" val="400958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 – for internet</a:t>
            </a:r>
            <a:r>
              <a:rPr lang="en-US" baseline="0" dirty="0" smtClean="0"/>
              <a:t> searching</a:t>
            </a:r>
          </a:p>
          <a:p>
            <a:endParaRPr lang="en-US" baseline="0" dirty="0" smtClean="0"/>
          </a:p>
          <a:p>
            <a:r>
              <a:rPr lang="en-US" dirty="0" smtClean="0"/>
              <a:t>How many leaf cells do I have to collect in order to have 100,000 chromosomes? Note that plants may be diploid, tetraploid,</a:t>
            </a:r>
            <a:r>
              <a:rPr lang="en-US" baseline="0" dirty="0" smtClean="0"/>
              <a:t> </a:t>
            </a:r>
            <a:r>
              <a:rPr lang="en-US" baseline="0" dirty="0" err="1" smtClean="0"/>
              <a:t>hexaploid</a:t>
            </a:r>
            <a:r>
              <a:rPr lang="en-US" baseline="0" dirty="0" smtClean="0"/>
              <a:t>, </a:t>
            </a:r>
            <a:r>
              <a:rPr lang="en-US" baseline="0" dirty="0" err="1" smtClean="0"/>
              <a:t>octapolid</a:t>
            </a:r>
            <a:r>
              <a:rPr lang="en-US" baseline="0" dirty="0" smtClean="0"/>
              <a:t>, </a:t>
            </a:r>
            <a:r>
              <a:rPr lang="en-US" baseline="0" dirty="0" err="1" smtClean="0"/>
              <a:t>decaploid</a:t>
            </a:r>
            <a:r>
              <a:rPr lang="en-US" baseline="0" dirty="0" smtClean="0"/>
              <a:t> etc. – assume a diploid.  </a:t>
            </a:r>
            <a:r>
              <a:rPr lang="en-US" dirty="0" smtClean="0"/>
              <a:t>Chloroplasts? How much does such leaf tissue weigh?</a:t>
            </a:r>
          </a:p>
          <a:p>
            <a:r>
              <a:rPr lang="en-US" baseline="0" dirty="0" smtClean="0"/>
              <a:t>How many leaf cells do I have to collect in order to have 10ng of </a:t>
            </a:r>
            <a:r>
              <a:rPr lang="en-US" baseline="0" dirty="0" err="1" smtClean="0"/>
              <a:t>RuBisCO</a:t>
            </a:r>
            <a:r>
              <a:rPr lang="en-US" baseline="0" dirty="0" smtClean="0"/>
              <a:t> protein?</a:t>
            </a:r>
          </a:p>
          <a:p>
            <a:r>
              <a:rPr lang="en-US" baseline="0" dirty="0" smtClean="0"/>
              <a:t>If I am studying flower morphology, how many flowers can I sample in one day if it takes me 10 minutes to observe and score each flower (assume you are really dedicated and can stare through a microscope for 8 hours without going crazy)? </a:t>
            </a:r>
          </a:p>
          <a:p>
            <a:endParaRPr lang="en-US" baseline="0" dirty="0" smtClean="0"/>
          </a:p>
          <a:p>
            <a:r>
              <a:rPr lang="en-US" baseline="0" dirty="0" smtClean="0"/>
              <a:t>If you collect blood to carry out a DNA identity test, what cells are you targeting? </a:t>
            </a:r>
            <a:endParaRPr lang="en-US" dirty="0"/>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4</a:t>
            </a:fld>
            <a:endParaRPr lang="en-US" dirty="0"/>
          </a:p>
        </p:txBody>
      </p:sp>
    </p:spTree>
    <p:extLst>
      <p:ext uri="{BB962C8B-B14F-4D97-AF65-F5344CB8AC3E}">
        <p14:creationId xmlns:p14="http://schemas.microsoft.com/office/powerpoint/2010/main" val="292136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 – for internet</a:t>
            </a:r>
            <a:r>
              <a:rPr lang="en-US" baseline="0" dirty="0" smtClean="0"/>
              <a:t> searching</a:t>
            </a:r>
          </a:p>
          <a:p>
            <a:endParaRPr lang="en-US" baseline="0" dirty="0" smtClean="0"/>
          </a:p>
          <a:p>
            <a:r>
              <a:rPr lang="en-US" dirty="0" smtClean="0"/>
              <a:t>How</a:t>
            </a:r>
            <a:r>
              <a:rPr lang="en-US" baseline="0" dirty="0" smtClean="0"/>
              <a:t> many copies of a chromosomal gene sequence are present in human skin cells? Red blood cells? Reproductive cells? Heart muscle cells? </a:t>
            </a:r>
          </a:p>
          <a:p>
            <a:endParaRPr lang="en-US" baseline="0" dirty="0" smtClean="0"/>
          </a:p>
          <a:p>
            <a:r>
              <a:rPr lang="en-US" baseline="0" dirty="0" smtClean="0"/>
              <a:t>How many copies of a mitochondrial gene sequence are present in human skin cells? Hair follicles? </a:t>
            </a:r>
          </a:p>
          <a:p>
            <a:endParaRPr lang="en-US" baseline="0" dirty="0" smtClean="0"/>
          </a:p>
          <a:p>
            <a:r>
              <a:rPr lang="en-US" baseline="0" dirty="0" smtClean="0"/>
              <a:t>If you collect blood to carry out a DNA identity test, what cells are you targeting? </a:t>
            </a:r>
            <a:endParaRPr lang="en-US" dirty="0"/>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5</a:t>
            </a:fld>
            <a:endParaRPr lang="en-US" dirty="0"/>
          </a:p>
        </p:txBody>
      </p:sp>
    </p:spTree>
    <p:extLst>
      <p:ext uri="{BB962C8B-B14F-4D97-AF65-F5344CB8AC3E}">
        <p14:creationId xmlns:p14="http://schemas.microsoft.com/office/powerpoint/2010/main" val="291611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work on the tomato genome, is there a completed genome? What other genetic tools are available? How do</a:t>
            </a:r>
            <a:r>
              <a:rPr lang="en-US" baseline="0" dirty="0" smtClean="0"/>
              <a:t> you find out?</a:t>
            </a:r>
          </a:p>
          <a:p>
            <a:endParaRPr lang="en-US" baseline="0" dirty="0" smtClean="0"/>
          </a:p>
          <a:p>
            <a:r>
              <a:rPr lang="en-US" baseline="0" dirty="0" smtClean="0"/>
              <a:t>Where do you find out about the other regulatory requirements, rules and regulations?  Are all institutions, states, federal agencies the same? Different countries? </a:t>
            </a:r>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6</a:t>
            </a:fld>
            <a:endParaRPr lang="en-US"/>
          </a:p>
        </p:txBody>
      </p:sp>
    </p:spTree>
    <p:extLst>
      <p:ext uri="{BB962C8B-B14F-4D97-AF65-F5344CB8AC3E}">
        <p14:creationId xmlns:p14="http://schemas.microsoft.com/office/powerpoint/2010/main" val="50939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dirty="0" smtClean="0">
                <a:latin typeface="Times New Roman" pitchFamily="18" charset="0"/>
                <a:cs typeface="Times New Roman" pitchFamily="18" charset="0"/>
              </a:rPr>
              <a:t>Chemistry that can change how retrievable material is. </a:t>
            </a:r>
          </a:p>
          <a:p>
            <a:pPr lvl="3"/>
            <a:r>
              <a:rPr lang="en-US" dirty="0" smtClean="0">
                <a:latin typeface="Times New Roman" pitchFamily="18" charset="0"/>
                <a:cs typeface="Times New Roman" pitchFamily="18" charset="0"/>
              </a:rPr>
              <a:t>Identification may be by microscopy and LCM, Antibody and FACS or affinity column.</a:t>
            </a:r>
          </a:p>
          <a:p>
            <a:pPr lvl="4"/>
            <a:r>
              <a:rPr lang="en-US" dirty="0" smtClean="0">
                <a:latin typeface="Times New Roman" pitchFamily="18" charset="0"/>
                <a:cs typeface="Times New Roman" pitchFamily="18" charset="0"/>
              </a:rPr>
              <a:t>Preparation may involve cryogenic treatment, embedding in inert substrate, inhibiting solutions that preserve molecular and cellular structure. </a:t>
            </a:r>
          </a:p>
          <a:p>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7</a:t>
            </a:fld>
            <a:endParaRPr lang="en-US"/>
          </a:p>
        </p:txBody>
      </p:sp>
    </p:spTree>
    <p:extLst>
      <p:ext uri="{BB962C8B-B14F-4D97-AF65-F5344CB8AC3E}">
        <p14:creationId xmlns:p14="http://schemas.microsoft.com/office/powerpoint/2010/main" val="204602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CE36576-15E5-4E42-A497-5151E14F584E}" type="slidenum">
              <a:rPr lang="en-US"/>
              <a:pPr/>
              <a:t>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2200" dirty="0" smtClean="0">
                <a:latin typeface="Times New Roman" pitchFamily="18" charset="0"/>
                <a:cs typeface="Times New Roman" pitchFamily="18" charset="0"/>
              </a:rPr>
              <a:t>Biotechnology relevance: a good candidate for bioengineering</a:t>
            </a:r>
          </a:p>
          <a:p>
            <a:pPr lvl="1"/>
            <a:r>
              <a:rPr lang="en-US" sz="1800" dirty="0" smtClean="0">
                <a:latin typeface="Times New Roman" pitchFamily="18" charset="0"/>
                <a:cs typeface="Times New Roman" pitchFamily="18" charset="0"/>
              </a:rPr>
              <a:t>High level of expression</a:t>
            </a:r>
          </a:p>
          <a:p>
            <a:pPr lvl="1"/>
            <a:r>
              <a:rPr lang="en-US" sz="1800" dirty="0" smtClean="0">
                <a:latin typeface="Times New Roman" pitchFamily="18" charset="0"/>
                <a:cs typeface="Times New Roman" pitchFamily="18" charset="0"/>
              </a:rPr>
              <a:t>A cassette model for transformation (multiple genes at once) – and much easier to handle position effects</a:t>
            </a:r>
          </a:p>
          <a:p>
            <a:pPr lvl="1"/>
            <a:r>
              <a:rPr lang="en-US" sz="1800" dirty="0" smtClean="0">
                <a:latin typeface="Times New Roman" pitchFamily="18" charset="0"/>
                <a:cs typeface="Times New Roman" pitchFamily="18" charset="0"/>
              </a:rPr>
              <a:t>Maternal inheritance path (containment to seed tissue)</a:t>
            </a:r>
          </a:p>
          <a:p>
            <a:pPr lvl="1"/>
            <a:r>
              <a:rPr lang="en-US" sz="1800" dirty="0" smtClean="0">
                <a:latin typeface="Times New Roman" pitchFamily="18" charset="0"/>
                <a:cs typeface="Times New Roman" pitchFamily="18" charset="0"/>
              </a:rPr>
              <a:t>Gene silencing is not seen</a:t>
            </a:r>
          </a:p>
          <a:p>
            <a:pPr lvl="1"/>
            <a:r>
              <a:rPr lang="en-US" sz="1800" dirty="0" smtClean="0">
                <a:latin typeface="Times New Roman" pitchFamily="18" charset="0"/>
                <a:cs typeface="Times New Roman" pitchFamily="18" charset="0"/>
              </a:rPr>
              <a:t>Less pleiotropic consequences if one mutates</a:t>
            </a:r>
          </a:p>
          <a:p>
            <a:pPr lvl="1"/>
            <a:r>
              <a:rPr lang="en-US" sz="1800" dirty="0" smtClean="0">
                <a:latin typeface="Times New Roman" pitchFamily="18" charset="0"/>
                <a:cs typeface="Times New Roman" pitchFamily="18" charset="0"/>
              </a:rPr>
              <a:t>Can be accomplished without vector or antibiotic sequences</a:t>
            </a:r>
          </a:p>
          <a:p>
            <a:pPr eaLnBrk="1" hangingPunct="1"/>
            <a:endParaRPr lang="en-US" dirty="0" smtClean="0"/>
          </a:p>
        </p:txBody>
      </p:sp>
    </p:spTree>
    <p:extLst>
      <p:ext uri="{BB962C8B-B14F-4D97-AF65-F5344CB8AC3E}">
        <p14:creationId xmlns:p14="http://schemas.microsoft.com/office/powerpoint/2010/main" val="1695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CE36576-15E5-4E42-A497-5151E14F584E}" type="slidenum">
              <a:rPr lang="en-US"/>
              <a:pPr/>
              <a:t>10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0600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2AFB070-F7E7-4A5E-9187-BD4417BC48C0}"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F975437C-49AE-4654-93F2-60DC246D2F6E}" type="slidenum">
              <a:rPr lang="en-US" smtClean="0"/>
              <a:pPr>
                <a:defRPr/>
              </a:pPr>
              <a:t>‹#›</a:t>
            </a:fld>
            <a:endParaRPr lang="en-US"/>
          </a:p>
        </p:txBody>
      </p:sp>
    </p:spTree>
    <p:extLst>
      <p:ext uri="{BB962C8B-B14F-4D97-AF65-F5344CB8AC3E}">
        <p14:creationId xmlns:p14="http://schemas.microsoft.com/office/powerpoint/2010/main" val="280182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5A95C7F-088E-4D28-8227-C9185CA5D288}"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D6CD5C79-8B17-4B95-B14A-74A7B89C903D}" type="slidenum">
              <a:rPr lang="en-US" smtClean="0"/>
              <a:pPr>
                <a:defRPr/>
              </a:pPr>
              <a:t>‹#›</a:t>
            </a:fld>
            <a:endParaRPr lang="en-US"/>
          </a:p>
        </p:txBody>
      </p:sp>
    </p:spTree>
    <p:extLst>
      <p:ext uri="{BB962C8B-B14F-4D97-AF65-F5344CB8AC3E}">
        <p14:creationId xmlns:p14="http://schemas.microsoft.com/office/powerpoint/2010/main" val="191953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64A943D-1C98-4F5C-8DFA-EA794048087E}"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2C6327BE-EC15-4986-A34F-8F58F7DF960B}" type="slidenum">
              <a:rPr lang="en-US" smtClean="0"/>
              <a:pPr>
                <a:defRPr/>
              </a:pPr>
              <a:t>‹#›</a:t>
            </a:fld>
            <a:endParaRPr lang="en-US"/>
          </a:p>
        </p:txBody>
      </p:sp>
    </p:spTree>
    <p:extLst>
      <p:ext uri="{BB962C8B-B14F-4D97-AF65-F5344CB8AC3E}">
        <p14:creationId xmlns:p14="http://schemas.microsoft.com/office/powerpoint/2010/main" val="4527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a:t>
            </a:fld>
            <a:endParaRPr lang="en-US"/>
          </a:p>
        </p:txBody>
      </p:sp>
    </p:spTree>
    <p:extLst>
      <p:ext uri="{BB962C8B-B14F-4D97-AF65-F5344CB8AC3E}">
        <p14:creationId xmlns:p14="http://schemas.microsoft.com/office/powerpoint/2010/main" val="86429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380581D-A8F1-4A70-9DA4-9AA7B81F95F9}"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22D34687-1E77-434D-979F-BCC6986D4AB3}" type="slidenum">
              <a:rPr lang="en-US" smtClean="0"/>
              <a:pPr>
                <a:defRPr/>
              </a:pPr>
              <a:t>‹#›</a:t>
            </a:fld>
            <a:endParaRPr lang="en-US"/>
          </a:p>
        </p:txBody>
      </p:sp>
    </p:spTree>
    <p:extLst>
      <p:ext uri="{BB962C8B-B14F-4D97-AF65-F5344CB8AC3E}">
        <p14:creationId xmlns:p14="http://schemas.microsoft.com/office/powerpoint/2010/main" val="279547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3CC1C77-72D4-42BA-92D0-C0A20AD5B723}" type="datetime1">
              <a:rPr lang="en-US" smtClean="0"/>
              <a:pPr>
                <a:defRPr/>
              </a:pPr>
              <a:t>5/20/2016</a:t>
            </a:fld>
            <a:endParaRPr lang="en-US"/>
          </a:p>
        </p:txBody>
      </p:sp>
      <p:sp>
        <p:nvSpPr>
          <p:cNvPr id="6" name="Footer Placeholder 5"/>
          <p:cNvSpPr>
            <a:spLocks noGrp="1"/>
          </p:cNvSpPr>
          <p:nvPr>
            <p:ph type="ftr" sz="quarter" idx="11"/>
          </p:nvPr>
        </p:nvSpPr>
        <p:spPr/>
        <p:txBody>
          <a:bodyPr/>
          <a:lstStyle/>
          <a:p>
            <a:pPr>
              <a:defRPr/>
            </a:pPr>
            <a:r>
              <a:rPr lang="en-US" smtClean="0"/>
              <a:t>Dr. Weller B3 Olympic HS Summer</a:t>
            </a:r>
            <a:endParaRPr lang="en-US"/>
          </a:p>
        </p:txBody>
      </p:sp>
      <p:sp>
        <p:nvSpPr>
          <p:cNvPr id="7" name="Slide Number Placeholder 6"/>
          <p:cNvSpPr>
            <a:spLocks noGrp="1"/>
          </p:cNvSpPr>
          <p:nvPr>
            <p:ph type="sldNum" sz="quarter" idx="12"/>
          </p:nvPr>
        </p:nvSpPr>
        <p:spPr/>
        <p:txBody>
          <a:bodyPr/>
          <a:lstStyle/>
          <a:p>
            <a:pPr>
              <a:defRPr/>
            </a:pPr>
            <a:fld id="{F42F2DCE-3495-4DC8-8E1B-DA5698F8F2A3}" type="slidenum">
              <a:rPr lang="en-US" smtClean="0"/>
              <a:pPr>
                <a:defRPr/>
              </a:pPr>
              <a:t>‹#›</a:t>
            </a:fld>
            <a:endParaRPr lang="en-US"/>
          </a:p>
        </p:txBody>
      </p:sp>
    </p:spTree>
    <p:extLst>
      <p:ext uri="{BB962C8B-B14F-4D97-AF65-F5344CB8AC3E}">
        <p14:creationId xmlns:p14="http://schemas.microsoft.com/office/powerpoint/2010/main" val="3866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1C89879-7D4A-4BAE-83B4-172861C98A72}" type="datetime1">
              <a:rPr lang="en-US" smtClean="0"/>
              <a:pPr>
                <a:defRPr/>
              </a:pPr>
              <a:t>5/20/2016</a:t>
            </a:fld>
            <a:endParaRPr lang="en-US"/>
          </a:p>
        </p:txBody>
      </p:sp>
      <p:sp>
        <p:nvSpPr>
          <p:cNvPr id="8" name="Footer Placeholder 7"/>
          <p:cNvSpPr>
            <a:spLocks noGrp="1"/>
          </p:cNvSpPr>
          <p:nvPr>
            <p:ph type="ftr" sz="quarter" idx="11"/>
          </p:nvPr>
        </p:nvSpPr>
        <p:spPr/>
        <p:txBody>
          <a:bodyPr/>
          <a:lstStyle/>
          <a:p>
            <a:pPr>
              <a:defRPr/>
            </a:pPr>
            <a:r>
              <a:rPr lang="en-US" smtClean="0"/>
              <a:t>Dr. Weller B3 Olympic HS Summer</a:t>
            </a:r>
            <a:endParaRPr lang="en-US"/>
          </a:p>
        </p:txBody>
      </p:sp>
      <p:sp>
        <p:nvSpPr>
          <p:cNvPr id="9" name="Slide Number Placeholder 8"/>
          <p:cNvSpPr>
            <a:spLocks noGrp="1"/>
          </p:cNvSpPr>
          <p:nvPr>
            <p:ph type="sldNum" sz="quarter" idx="12"/>
          </p:nvPr>
        </p:nvSpPr>
        <p:spPr/>
        <p:txBody>
          <a:bodyPr/>
          <a:lstStyle/>
          <a:p>
            <a:pPr>
              <a:defRPr/>
            </a:pPr>
            <a:fld id="{3C7C448E-FCE1-4080-9FF3-A28BE7A420EE}" type="slidenum">
              <a:rPr lang="en-US" smtClean="0"/>
              <a:pPr>
                <a:defRPr/>
              </a:pPr>
              <a:t>‹#›</a:t>
            </a:fld>
            <a:endParaRPr lang="en-US"/>
          </a:p>
        </p:txBody>
      </p:sp>
    </p:spTree>
    <p:extLst>
      <p:ext uri="{BB962C8B-B14F-4D97-AF65-F5344CB8AC3E}">
        <p14:creationId xmlns:p14="http://schemas.microsoft.com/office/powerpoint/2010/main" val="61975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33783DB-612F-4C40-9B36-6E7945F2893F}" type="datetime1">
              <a:rPr lang="en-US" smtClean="0"/>
              <a:pPr>
                <a:defRPr/>
              </a:pPr>
              <a:t>5/20/2016</a:t>
            </a:fld>
            <a:endParaRPr lang="en-US"/>
          </a:p>
        </p:txBody>
      </p:sp>
      <p:sp>
        <p:nvSpPr>
          <p:cNvPr id="4" name="Footer Placeholder 3"/>
          <p:cNvSpPr>
            <a:spLocks noGrp="1"/>
          </p:cNvSpPr>
          <p:nvPr>
            <p:ph type="ftr" sz="quarter" idx="11"/>
          </p:nvPr>
        </p:nvSpPr>
        <p:spPr/>
        <p:txBody>
          <a:bodyPr/>
          <a:lstStyle/>
          <a:p>
            <a:pPr>
              <a:defRPr/>
            </a:pPr>
            <a:r>
              <a:rPr lang="en-US" smtClean="0"/>
              <a:t>Dr. Weller B3 Olympic HS Summer</a:t>
            </a:r>
            <a:endParaRPr lang="en-US"/>
          </a:p>
        </p:txBody>
      </p:sp>
      <p:sp>
        <p:nvSpPr>
          <p:cNvPr id="5" name="Slide Number Placeholder 4"/>
          <p:cNvSpPr>
            <a:spLocks noGrp="1"/>
          </p:cNvSpPr>
          <p:nvPr>
            <p:ph type="sldNum" sz="quarter" idx="12"/>
          </p:nvPr>
        </p:nvSpPr>
        <p:spPr/>
        <p:txBody>
          <a:bodyPr/>
          <a:lstStyle/>
          <a:p>
            <a:pPr>
              <a:defRPr/>
            </a:pPr>
            <a:fld id="{0F990363-BB4E-4EC5-AC69-AE7B1B41F162}" type="slidenum">
              <a:rPr lang="en-US" smtClean="0"/>
              <a:pPr>
                <a:defRPr/>
              </a:pPr>
              <a:t>‹#›</a:t>
            </a:fld>
            <a:endParaRPr lang="en-US"/>
          </a:p>
        </p:txBody>
      </p:sp>
    </p:spTree>
    <p:extLst>
      <p:ext uri="{BB962C8B-B14F-4D97-AF65-F5344CB8AC3E}">
        <p14:creationId xmlns:p14="http://schemas.microsoft.com/office/powerpoint/2010/main" val="378356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F0F58B-B0FB-44E0-92DB-FF9114059568}" type="datetime1">
              <a:rPr lang="en-US" smtClean="0"/>
              <a:pPr>
                <a:defRPr/>
              </a:pPr>
              <a:t>5/20/2016</a:t>
            </a:fld>
            <a:endParaRPr lang="en-US"/>
          </a:p>
        </p:txBody>
      </p:sp>
      <p:sp>
        <p:nvSpPr>
          <p:cNvPr id="3" name="Footer Placeholder 2"/>
          <p:cNvSpPr>
            <a:spLocks noGrp="1"/>
          </p:cNvSpPr>
          <p:nvPr>
            <p:ph type="ftr" sz="quarter" idx="11"/>
          </p:nvPr>
        </p:nvSpPr>
        <p:spPr/>
        <p:txBody>
          <a:bodyPr/>
          <a:lstStyle/>
          <a:p>
            <a:pPr>
              <a:defRPr/>
            </a:pPr>
            <a:r>
              <a:rPr lang="en-US" smtClean="0"/>
              <a:t>Dr. Weller B3 Olympic HS Summer</a:t>
            </a:r>
            <a:endParaRPr lang="en-US"/>
          </a:p>
        </p:txBody>
      </p:sp>
      <p:sp>
        <p:nvSpPr>
          <p:cNvPr id="4" name="Slide Number Placeholder 3"/>
          <p:cNvSpPr>
            <a:spLocks noGrp="1"/>
          </p:cNvSpPr>
          <p:nvPr>
            <p:ph type="sldNum" sz="quarter" idx="12"/>
          </p:nvPr>
        </p:nvSpPr>
        <p:spPr/>
        <p:txBody>
          <a:bodyPr/>
          <a:lstStyle/>
          <a:p>
            <a:pPr>
              <a:defRPr/>
            </a:pPr>
            <a:fld id="{3FA98ED6-FD65-4617-B194-EE059E50D7A8}" type="slidenum">
              <a:rPr lang="en-US" smtClean="0"/>
              <a:pPr>
                <a:defRPr/>
              </a:pPr>
              <a:t>‹#›</a:t>
            </a:fld>
            <a:endParaRPr lang="en-US"/>
          </a:p>
        </p:txBody>
      </p:sp>
    </p:spTree>
    <p:extLst>
      <p:ext uri="{BB962C8B-B14F-4D97-AF65-F5344CB8AC3E}">
        <p14:creationId xmlns:p14="http://schemas.microsoft.com/office/powerpoint/2010/main" val="217535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133CF9-4FCA-49E9-A748-9916F8BAC767}" type="datetime1">
              <a:rPr lang="en-US" smtClean="0"/>
              <a:pPr>
                <a:defRPr/>
              </a:pPr>
              <a:t>5/20/2016</a:t>
            </a:fld>
            <a:endParaRPr lang="en-US"/>
          </a:p>
        </p:txBody>
      </p:sp>
      <p:sp>
        <p:nvSpPr>
          <p:cNvPr id="6" name="Footer Placeholder 5"/>
          <p:cNvSpPr>
            <a:spLocks noGrp="1"/>
          </p:cNvSpPr>
          <p:nvPr>
            <p:ph type="ftr" sz="quarter" idx="11"/>
          </p:nvPr>
        </p:nvSpPr>
        <p:spPr/>
        <p:txBody>
          <a:bodyPr/>
          <a:lstStyle/>
          <a:p>
            <a:pPr>
              <a:defRPr/>
            </a:pPr>
            <a:r>
              <a:rPr lang="en-US" smtClean="0"/>
              <a:t>Dr. Weller B3 Olympic HS Summer</a:t>
            </a:r>
            <a:endParaRPr lang="en-US"/>
          </a:p>
        </p:txBody>
      </p:sp>
      <p:sp>
        <p:nvSpPr>
          <p:cNvPr id="7" name="Slide Number Placeholder 6"/>
          <p:cNvSpPr>
            <a:spLocks noGrp="1"/>
          </p:cNvSpPr>
          <p:nvPr>
            <p:ph type="sldNum" sz="quarter" idx="12"/>
          </p:nvPr>
        </p:nvSpPr>
        <p:spPr/>
        <p:txBody>
          <a:bodyPr/>
          <a:lstStyle/>
          <a:p>
            <a:pPr>
              <a:defRPr/>
            </a:pPr>
            <a:fld id="{C0A0D182-F8AD-43B3-A737-F4E03E78AFA4}" type="slidenum">
              <a:rPr lang="en-US" smtClean="0"/>
              <a:pPr>
                <a:defRPr/>
              </a:pPr>
              <a:t>‹#›</a:t>
            </a:fld>
            <a:endParaRPr lang="en-US"/>
          </a:p>
        </p:txBody>
      </p:sp>
    </p:spTree>
    <p:extLst>
      <p:ext uri="{BB962C8B-B14F-4D97-AF65-F5344CB8AC3E}">
        <p14:creationId xmlns:p14="http://schemas.microsoft.com/office/powerpoint/2010/main" val="150996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CB0E-BE4E-42A4-88C3-8D08BF4546E0}" type="datetime1">
              <a:rPr lang="en-US" smtClean="0"/>
              <a:pPr>
                <a:defRPr/>
              </a:pPr>
              <a:t>5/20/2016</a:t>
            </a:fld>
            <a:endParaRPr lang="en-US"/>
          </a:p>
        </p:txBody>
      </p:sp>
      <p:sp>
        <p:nvSpPr>
          <p:cNvPr id="6" name="Footer Placeholder 5"/>
          <p:cNvSpPr>
            <a:spLocks noGrp="1"/>
          </p:cNvSpPr>
          <p:nvPr>
            <p:ph type="ftr" sz="quarter" idx="11"/>
          </p:nvPr>
        </p:nvSpPr>
        <p:spPr/>
        <p:txBody>
          <a:bodyPr/>
          <a:lstStyle/>
          <a:p>
            <a:pPr>
              <a:defRPr/>
            </a:pPr>
            <a:r>
              <a:rPr lang="en-US" smtClean="0"/>
              <a:t>Dr. Weller B3 Olympic HS Summer</a:t>
            </a:r>
            <a:endParaRPr lang="en-US"/>
          </a:p>
        </p:txBody>
      </p:sp>
      <p:sp>
        <p:nvSpPr>
          <p:cNvPr id="7" name="Slide Number Placeholder 6"/>
          <p:cNvSpPr>
            <a:spLocks noGrp="1"/>
          </p:cNvSpPr>
          <p:nvPr>
            <p:ph type="sldNum" sz="quarter" idx="12"/>
          </p:nvPr>
        </p:nvSpPr>
        <p:spPr/>
        <p:txBody>
          <a:bodyPr/>
          <a:lstStyle/>
          <a:p>
            <a:pPr>
              <a:defRPr/>
            </a:pPr>
            <a:fld id="{EE4B9EDF-5132-494F-8D12-2425768F3B63}" type="slidenum">
              <a:rPr lang="en-US" smtClean="0"/>
              <a:pPr>
                <a:defRPr/>
              </a:pPr>
              <a:t>‹#›</a:t>
            </a:fld>
            <a:endParaRPr lang="en-US"/>
          </a:p>
        </p:txBody>
      </p:sp>
    </p:spTree>
    <p:extLst>
      <p:ext uri="{BB962C8B-B14F-4D97-AF65-F5344CB8AC3E}">
        <p14:creationId xmlns:p14="http://schemas.microsoft.com/office/powerpoint/2010/main" val="101936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A878127-7478-44E6-8436-9EAE2441B267}" type="datetime1">
              <a:rPr lang="en-US" smtClean="0"/>
              <a:pPr>
                <a:defRPr/>
              </a:pPr>
              <a:t>5/20/2016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Dr. Weller B3 Olympic HS Summer</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A735049-6BC3-4ADF-8A69-3CC2252DCDAD}" type="slidenum">
              <a:rPr lang="en-US" smtClean="0"/>
              <a:pPr>
                <a:defRPr/>
              </a:pPr>
              <a:t>‹#›</a:t>
            </a:fld>
            <a:endParaRPr lang="en-US"/>
          </a:p>
        </p:txBody>
      </p:sp>
    </p:spTree>
    <p:extLst>
      <p:ext uri="{BB962C8B-B14F-4D97-AF65-F5344CB8AC3E}">
        <p14:creationId xmlns:p14="http://schemas.microsoft.com/office/powerpoint/2010/main" val="21504567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Baskerville Old Face" panose="020206020805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askerville Old Face" panose="020206020805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askerville Old Face" panose="020206020805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askerville Old Face" panose="020206020805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askerville Old Face" panose="020206020805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boldsystem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ardwoodgenomics.org/chinese-chestnut-genome" TargetMode="External"/><Relationship Id="rId2" Type="http://schemas.openxmlformats.org/officeDocument/2006/relationships/hyperlink" Target="http://www.fagaceae.org/" TargetMode="External"/><Relationship Id="rId1" Type="http://schemas.openxmlformats.org/officeDocument/2006/relationships/slideLayout" Target="../slideLayouts/slideLayout2.xml"/><Relationship Id="rId4" Type="http://schemas.openxmlformats.org/officeDocument/2006/relationships/hyperlink" Target="http://www.ncbi.nlm.nih.gov/assembly?LinkName=bioproject_assembly_all&amp;from_uid=4668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Taxonomy/Browser/wwwtax.cgi?lvl=0&amp;id=60419" TargetMode="External"/><Relationship Id="rId7" Type="http://schemas.openxmlformats.org/officeDocument/2006/relationships/hyperlink" Target="http://www.ncbi.nlm.nih.gov/nuccore/NC_014674.1" TargetMode="External"/><Relationship Id="rId2" Type="http://schemas.openxmlformats.org/officeDocument/2006/relationships/hyperlink" Target="http://www.ncbi.nlm.nih.gov/genomes/GenomesGroup.cgi?taxid=2759&amp;opt=plastid" TargetMode="External"/><Relationship Id="rId1" Type="http://schemas.openxmlformats.org/officeDocument/2006/relationships/slideLayout" Target="../slideLayouts/slideLayout2.xml"/><Relationship Id="rId6" Type="http://schemas.openxmlformats.org/officeDocument/2006/relationships/hyperlink" Target="http://www.ncbi.nlm.nih.gov/genome/organelles/10727" TargetMode="External"/><Relationship Id="rId5" Type="http://schemas.openxmlformats.org/officeDocument/2006/relationships/hyperlink" Target="http://www.ncbi.nlm.nih.gov/genome?LinkName=assembly_genome&amp;from_uid=215711" TargetMode="External"/><Relationship Id="rId4" Type="http://schemas.openxmlformats.org/officeDocument/2006/relationships/hyperlink" Target="http://www.ncbi.nlm.nih.gov/assembly/GCA_000763605.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ebi.ac.uk/training/online/sites/ebi.ac.uk.training.online/files/user/1317/documents/illumin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220" y="2628583"/>
            <a:ext cx="4261179" cy="1833736"/>
          </a:xfrm>
          <a:prstGeom prst="rect">
            <a:avLst/>
          </a:prstGeom>
          <a:noFill/>
          <a:extLst>
            <a:ext uri="{909E8E84-426E-40DD-AFC4-6F175D3DCCD1}">
              <a14:hiddenFill xmlns:a14="http://schemas.microsoft.com/office/drawing/2010/main">
                <a:solidFill>
                  <a:srgbClr val="FFFFFF"/>
                </a:solidFill>
              </a14:hiddenFill>
            </a:ext>
          </a:extLst>
        </p:spPr>
      </p:pic>
      <p:sp>
        <p:nvSpPr>
          <p:cNvPr id="22534" name="Title 1"/>
          <p:cNvSpPr>
            <a:spLocks noGrp="1"/>
          </p:cNvSpPr>
          <p:nvPr>
            <p:ph type="ctrTitle"/>
          </p:nvPr>
        </p:nvSpPr>
        <p:spPr>
          <a:xfrm>
            <a:off x="1079334" y="205990"/>
            <a:ext cx="6858000" cy="2387600"/>
          </a:xfrm>
        </p:spPr>
        <p:txBody>
          <a:bodyPr/>
          <a:lstStyle/>
          <a:p>
            <a:pPr eaLnBrk="1" hangingPunct="1"/>
            <a:r>
              <a:rPr lang="en-US" dirty="0" smtClean="0"/>
              <a:t>B3- Olympic High School Bioinformatics</a:t>
            </a:r>
          </a:p>
        </p:txBody>
      </p:sp>
      <p:sp>
        <p:nvSpPr>
          <p:cNvPr id="3075" name="Subtitle 2"/>
          <p:cNvSpPr>
            <a:spLocks noGrp="1"/>
          </p:cNvSpPr>
          <p:nvPr>
            <p:ph type="subTitle" idx="1"/>
          </p:nvPr>
        </p:nvSpPr>
        <p:spPr>
          <a:xfrm>
            <a:off x="1307934" y="326238"/>
            <a:ext cx="6400800" cy="636853"/>
          </a:xfrm>
        </p:spPr>
        <p:txBody>
          <a:bodyPr>
            <a:normAutofit fontScale="55000" lnSpcReduction="20000"/>
          </a:bodyPr>
          <a:lstStyle/>
          <a:p>
            <a:pPr eaLnBrk="1" fontAlgn="auto" hangingPunct="1">
              <a:spcAft>
                <a:spcPts val="0"/>
              </a:spcAft>
              <a:buFont typeface="Arial" pitchFamily="34" charset="0"/>
              <a:buNone/>
              <a:defRPr/>
            </a:pPr>
            <a:r>
              <a:rPr lang="en-US" dirty="0" smtClean="0"/>
              <a:t>Dr. Jennifer Weller</a:t>
            </a:r>
          </a:p>
          <a:p>
            <a:pPr eaLnBrk="1" fontAlgn="auto" hangingPunct="1">
              <a:spcAft>
                <a:spcPts val="0"/>
              </a:spcAft>
              <a:buFont typeface="Arial" pitchFamily="34" charset="0"/>
              <a:buNone/>
              <a:defRPr/>
            </a:pPr>
            <a:r>
              <a:rPr lang="en-US" dirty="0" smtClean="0"/>
              <a:t>May </a:t>
            </a:r>
            <a:r>
              <a:rPr lang="en-US" dirty="0" smtClean="0"/>
              <a:t>2016</a:t>
            </a:r>
          </a:p>
          <a:p>
            <a:pPr eaLnBrk="1" fontAlgn="auto" hangingPunct="1">
              <a:spcAft>
                <a:spcPts val="0"/>
              </a:spcAft>
              <a:buFont typeface="Arial" pitchFamily="34" charset="0"/>
              <a:buNone/>
              <a:defRPr/>
            </a:pPr>
            <a:r>
              <a:rPr lang="en-US" dirty="0" smtClean="0"/>
              <a:t>Sample Prep for Sequencing and Bar Codes</a:t>
            </a:r>
            <a:endParaRPr lang="en-US" dirty="0" smtClean="0"/>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fld id="{F6CF6EF1-4CDE-4989-8C8D-E968B2BD1B83}" type="datetime1">
              <a:rPr lang="en-US" smtClean="0">
                <a:latin typeface="Arial" charset="0"/>
              </a:rPr>
              <a:pPr/>
              <a:t>5/20/2016</a:t>
            </a:fld>
            <a:endParaRPr lang="en-US" smtClean="0">
              <a:latin typeface="Arial" charset="0"/>
            </a:endParaRPr>
          </a:p>
        </p:txBody>
      </p:sp>
      <p:sp>
        <p:nvSpPr>
          <p:cNvPr id="2253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Arial" charset="0"/>
              </a:rPr>
              <a:t>Dr. Weller B3 Olympic HS</a:t>
            </a:r>
          </a:p>
        </p:txBody>
      </p:sp>
      <p:sp>
        <p:nvSpPr>
          <p:cNvPr id="5" name="Slide Number Placeholder 4"/>
          <p:cNvSpPr>
            <a:spLocks noGrp="1"/>
          </p:cNvSpPr>
          <p:nvPr>
            <p:ph type="sldNum" sz="quarter" idx="12"/>
          </p:nvPr>
        </p:nvSpPr>
        <p:spPr/>
        <p:txBody>
          <a:bodyPr/>
          <a:lstStyle/>
          <a:p>
            <a:pPr>
              <a:defRPr/>
            </a:pPr>
            <a:fld id="{65FC9F06-A96D-4AD0-98FB-768DBA38DC4E}" type="slidenum">
              <a:rPr lang="en-US"/>
              <a:pPr>
                <a:defRPr/>
              </a:pPr>
              <a:t>1</a:t>
            </a:fld>
            <a:endParaRPr lang="en-US"/>
          </a:p>
        </p:txBody>
      </p:sp>
      <p:pic>
        <p:nvPicPr>
          <p:cNvPr id="22535" name="Picture 6" descr="CHestnutSilhouette.jpg"/>
          <p:cNvPicPr>
            <a:picLocks noChangeAspect="1"/>
          </p:cNvPicPr>
          <p:nvPr/>
        </p:nvPicPr>
        <p:blipFill>
          <a:blip r:embed="rId4" cstate="print"/>
          <a:srcRect/>
          <a:stretch>
            <a:fillRect/>
          </a:stretch>
        </p:blipFill>
        <p:spPr bwMode="auto">
          <a:xfrm>
            <a:off x="304800" y="2847456"/>
            <a:ext cx="3176420" cy="2923625"/>
          </a:xfrm>
          <a:prstGeom prst="rect">
            <a:avLst/>
          </a:prstGeom>
          <a:noFill/>
          <a:ln w="9525">
            <a:noFill/>
            <a:miter lim="800000"/>
            <a:headEnd/>
            <a:tailEnd/>
          </a:ln>
        </p:spPr>
      </p:pic>
      <p:sp>
        <p:nvSpPr>
          <p:cNvPr id="2" name="AutoShape 8"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155575" y="-10128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307975" y="-8604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rot="5226750">
            <a:off x="460375" y="-7080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568" y="3905959"/>
            <a:ext cx="2668375" cy="2632954"/>
          </a:xfrm>
          <a:prstGeom prst="rect">
            <a:avLst/>
          </a:prstGeom>
        </p:spPr>
      </p:pic>
      <p:pic>
        <p:nvPicPr>
          <p:cNvPr id="1028" name="Picture 4" descr="http://www.hainaultforest.co.uk/LeafSpanishChestnut3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668" y="4894195"/>
            <a:ext cx="2054225" cy="1685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ciencephoto.com/image/10672/large/B1100007-TEM_of_a_chloroplast_from_a_tobacco_leaf-SP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5986" y="4429447"/>
            <a:ext cx="1368425" cy="929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57200" y="228600"/>
            <a:ext cx="7239000" cy="990600"/>
          </a:xfrm>
        </p:spPr>
        <p:txBody>
          <a:bodyPr>
            <a:normAutofit/>
          </a:bodyPr>
          <a:lstStyle/>
          <a:p>
            <a:pPr eaLnBrk="1" hangingPunct="1"/>
            <a:r>
              <a:rPr lang="en-US" dirty="0" smtClean="0">
                <a:solidFill>
                  <a:schemeClr val="tx1"/>
                </a:solidFill>
                <a:effectLst/>
                <a:latin typeface="Times New Roman" pitchFamily="18" charset="0"/>
                <a:cs typeface="Times New Roman" pitchFamily="18" charset="0"/>
              </a:rPr>
              <a:t>Chloroplast Basics</a:t>
            </a:r>
          </a:p>
        </p:txBody>
      </p:sp>
      <p:sp>
        <p:nvSpPr>
          <p:cNvPr id="4102" name="Rectangle 3"/>
          <p:cNvSpPr>
            <a:spLocks noGrp="1" noChangeArrowheads="1"/>
          </p:cNvSpPr>
          <p:nvPr>
            <p:ph type="body" idx="1"/>
          </p:nvPr>
        </p:nvSpPr>
        <p:spPr>
          <a:xfrm>
            <a:off x="457200" y="1524000"/>
            <a:ext cx="4800600" cy="4953000"/>
          </a:xfrm>
        </p:spPr>
        <p:txBody>
          <a:bodyPr>
            <a:normAutofit fontScale="92500" lnSpcReduction="10000"/>
          </a:bodyPr>
          <a:lstStyle/>
          <a:p>
            <a:pPr eaLnBrk="1" hangingPunct="1"/>
            <a:r>
              <a:rPr lang="en-US" sz="2400" dirty="0" smtClean="0">
                <a:latin typeface="Georgia" pitchFamily="18" charset="0"/>
              </a:rPr>
              <a:t>Size: 5-10um, 20-200 per cell</a:t>
            </a:r>
          </a:p>
          <a:p>
            <a:pPr eaLnBrk="1" hangingPunct="1"/>
            <a:r>
              <a:rPr lang="en-US" sz="2400" dirty="0" smtClean="0">
                <a:latin typeface="Georgia" pitchFamily="18" charset="0"/>
              </a:rPr>
              <a:t>Location: mesophyll cells/palisade or spongy parenchyma</a:t>
            </a:r>
          </a:p>
          <a:p>
            <a:pPr eaLnBrk="1" hangingPunct="1"/>
            <a:r>
              <a:rPr lang="en-US" sz="2400" dirty="0" smtClean="0">
                <a:latin typeface="Georgia" pitchFamily="18" charset="0"/>
              </a:rPr>
              <a:t>Type: plastids, in stem, leaves, unripe fruit</a:t>
            </a:r>
          </a:p>
          <a:p>
            <a:pPr lvl="1"/>
            <a:r>
              <a:rPr lang="en-US" sz="2000" dirty="0" smtClean="0">
                <a:latin typeface="Georgia" pitchFamily="18" charset="0"/>
              </a:rPr>
              <a:t>Double membrane boundary of envelope, also the </a:t>
            </a:r>
            <a:r>
              <a:rPr lang="en-US" sz="2000" dirty="0" err="1" smtClean="0">
                <a:latin typeface="Georgia" pitchFamily="18" charset="0"/>
              </a:rPr>
              <a:t>thylakoid</a:t>
            </a:r>
            <a:r>
              <a:rPr lang="en-US" sz="2000" dirty="0" smtClean="0">
                <a:latin typeface="Georgia" pitchFamily="18" charset="0"/>
              </a:rPr>
              <a:t> membrane</a:t>
            </a:r>
          </a:p>
          <a:p>
            <a:pPr eaLnBrk="1" hangingPunct="1"/>
            <a:r>
              <a:rPr lang="en-US" sz="2400" dirty="0" smtClean="0">
                <a:latin typeface="Georgia" pitchFamily="18" charset="0"/>
              </a:rPr>
              <a:t>Origin: endosymbionts, retaining some original genome, but </a:t>
            </a:r>
            <a:r>
              <a:rPr lang="en-US" sz="2400" dirty="0" smtClean="0">
                <a:latin typeface="Georgia" pitchFamily="18" charset="0"/>
              </a:rPr>
              <a:t>most genes </a:t>
            </a:r>
            <a:r>
              <a:rPr lang="en-US" sz="2400" dirty="0" smtClean="0">
                <a:latin typeface="Georgia" pitchFamily="18" charset="0"/>
              </a:rPr>
              <a:t>moved to nucleus of the </a:t>
            </a:r>
            <a:r>
              <a:rPr lang="en-US" sz="2400" dirty="0" smtClean="0">
                <a:latin typeface="Georgia" pitchFamily="18" charset="0"/>
              </a:rPr>
              <a:t>‘host’. </a:t>
            </a:r>
            <a:endParaRPr lang="en-US" sz="2400" dirty="0" smtClean="0">
              <a:latin typeface="Georgia" pitchFamily="18" charset="0"/>
            </a:endParaRPr>
          </a:p>
          <a:p>
            <a:pPr lvl="1"/>
            <a:r>
              <a:rPr lang="en-US" sz="2000" dirty="0" smtClean="0">
                <a:latin typeface="Georgia" pitchFamily="18" charset="0"/>
              </a:rPr>
              <a:t>~100 genes  are </a:t>
            </a:r>
            <a:r>
              <a:rPr lang="en-US" sz="2000" dirty="0" smtClean="0">
                <a:latin typeface="Georgia" pitchFamily="18" charset="0"/>
              </a:rPr>
              <a:t>still in </a:t>
            </a:r>
            <a:r>
              <a:rPr lang="en-US" sz="2000" dirty="0" err="1" smtClean="0">
                <a:latin typeface="Georgia" pitchFamily="18" charset="0"/>
              </a:rPr>
              <a:t>Cp</a:t>
            </a:r>
            <a:r>
              <a:rPr lang="en-US" sz="2000" dirty="0" smtClean="0">
                <a:latin typeface="Georgia" pitchFamily="18" charset="0"/>
              </a:rPr>
              <a:t>, </a:t>
            </a:r>
            <a:r>
              <a:rPr lang="en-US" sz="2000" dirty="0" smtClean="0">
                <a:latin typeface="Georgia" pitchFamily="18" charset="0"/>
              </a:rPr>
              <a:t>proteins are synthesized on 70S ribosomes in the </a:t>
            </a:r>
            <a:r>
              <a:rPr lang="en-US" sz="2000" dirty="0" smtClean="0">
                <a:latin typeface="Georgia" pitchFamily="18" charset="0"/>
              </a:rPr>
              <a:t>C</a:t>
            </a:r>
            <a:r>
              <a:rPr lang="en-US" sz="2000" dirty="0" smtClean="0">
                <a:latin typeface="Georgia" pitchFamily="18" charset="0"/>
              </a:rPr>
              <a:t>p.</a:t>
            </a:r>
            <a:endParaRPr lang="en-US" sz="2000" dirty="0" smtClean="0">
              <a:latin typeface="Georgia" pitchFamily="18" charset="0"/>
            </a:endParaRPr>
          </a:p>
          <a:p>
            <a:pPr lvl="1"/>
            <a:r>
              <a:rPr lang="en-US" sz="1900" dirty="0">
                <a:latin typeface="Georgia" pitchFamily="18" charset="0"/>
                <a:cs typeface="Times New Roman" pitchFamily="18" charset="0"/>
              </a:rPr>
              <a:t>1.7*10</a:t>
            </a:r>
            <a:r>
              <a:rPr lang="en-US" sz="1900" baseline="30000" dirty="0">
                <a:latin typeface="Georgia" pitchFamily="18" charset="0"/>
                <a:cs typeface="Times New Roman" pitchFamily="18" charset="0"/>
              </a:rPr>
              <a:t>-14 </a:t>
            </a:r>
            <a:r>
              <a:rPr lang="en-US" sz="1900" dirty="0">
                <a:latin typeface="Georgia" pitchFamily="18" charset="0"/>
                <a:cs typeface="Times New Roman" pitchFamily="18" charset="0"/>
              </a:rPr>
              <a:t>gm/molecule, or 1ng =~50,000 </a:t>
            </a:r>
            <a:r>
              <a:rPr lang="en-US" sz="1900" dirty="0" smtClean="0">
                <a:latin typeface="Georgia" pitchFamily="18" charset="0"/>
                <a:cs typeface="Times New Roman" pitchFamily="18" charset="0"/>
              </a:rPr>
              <a:t>molecules.</a:t>
            </a:r>
            <a:endParaRPr lang="en-US" sz="1900" dirty="0">
              <a:latin typeface="Georgia" pitchFamily="18" charset="0"/>
              <a:cs typeface="Times New Roman" pitchFamily="18" charset="0"/>
            </a:endParaRPr>
          </a:p>
          <a:p>
            <a:pPr lvl="1"/>
            <a:endParaRPr lang="en-US" sz="2000" dirty="0" smtClean="0">
              <a:latin typeface="Georgia" pitchFamily="18" charset="0"/>
            </a:endParaRPr>
          </a:p>
        </p:txBody>
      </p:sp>
      <p:pic>
        <p:nvPicPr>
          <p:cNvPr id="6" name="Picture 5" descr="SpinachProtoplasts.jpg"/>
          <p:cNvPicPr>
            <a:picLocks noChangeAspect="1"/>
          </p:cNvPicPr>
          <p:nvPr/>
        </p:nvPicPr>
        <p:blipFill>
          <a:blip r:embed="rId3" cstate="print"/>
          <a:stretch>
            <a:fillRect/>
          </a:stretch>
        </p:blipFill>
        <p:spPr>
          <a:xfrm>
            <a:off x="5410200" y="1600200"/>
            <a:ext cx="3495675" cy="3914775"/>
          </a:xfrm>
          <a:prstGeom prst="rect">
            <a:avLst/>
          </a:prstGeom>
        </p:spPr>
      </p:pic>
      <p:sp>
        <p:nvSpPr>
          <p:cNvPr id="7" name="TextBox 6"/>
          <p:cNvSpPr txBox="1"/>
          <p:nvPr/>
        </p:nvSpPr>
        <p:spPr>
          <a:xfrm>
            <a:off x="5410200" y="5943600"/>
            <a:ext cx="3733800" cy="400110"/>
          </a:xfrm>
          <a:prstGeom prst="rect">
            <a:avLst/>
          </a:prstGeom>
          <a:noFill/>
        </p:spPr>
        <p:txBody>
          <a:bodyPr wrap="square" rtlCol="0">
            <a:spAutoFit/>
          </a:bodyPr>
          <a:lstStyle/>
          <a:p>
            <a:r>
              <a:rPr lang="en-US" sz="1000" dirty="0" smtClean="0"/>
              <a:t>Image: http://course1.winona.edu/sberg/308s06/Lec-note/Photosynthesis.htm</a:t>
            </a:r>
            <a:endParaRPr lang="en-US" sz="1000" dirty="0"/>
          </a:p>
        </p:txBody>
      </p:sp>
      <p:sp>
        <p:nvSpPr>
          <p:cNvPr id="8" name="Slide Number Placeholder 7"/>
          <p:cNvSpPr>
            <a:spLocks noGrp="1"/>
          </p:cNvSpPr>
          <p:nvPr>
            <p:ph type="sldNum" sz="quarter" idx="12"/>
          </p:nvPr>
        </p:nvSpPr>
        <p:spPr/>
        <p:txBody>
          <a:bodyPr/>
          <a:lstStyle/>
          <a:p>
            <a:pPr>
              <a:defRPr/>
            </a:pPr>
            <a:fld id="{701AF97D-360E-40D9-94D5-1F8FAADE46BE}" type="slidenum">
              <a:rPr lang="en-US" smtClean="0"/>
              <a:pPr>
                <a:defRPr/>
              </a:pPr>
              <a:t>10</a:t>
            </a:fld>
            <a:endParaRPr lang="en-US"/>
          </a:p>
        </p:txBody>
      </p:sp>
    </p:spTree>
    <p:extLst>
      <p:ext uri="{BB962C8B-B14F-4D97-AF65-F5344CB8AC3E}">
        <p14:creationId xmlns:p14="http://schemas.microsoft.com/office/powerpoint/2010/main" val="302721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11</a:t>
            </a:fld>
            <a:endParaRPr lang="en-US"/>
          </a:p>
        </p:txBody>
      </p:sp>
      <p:pic>
        <p:nvPicPr>
          <p:cNvPr id="4098" name="Picture 2" descr="http://image.slidesharecdn.com/plastidtrnsformation-150628153400-lva1-app6891/95/plastid-trnsformation-5-638.jpg?cb=14355056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926" y="762000"/>
            <a:ext cx="679614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1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1143000"/>
          </a:xfrm>
        </p:spPr>
        <p:txBody>
          <a:bodyPr>
            <a:normAutofit/>
          </a:bodyPr>
          <a:lstStyle/>
          <a:p>
            <a:r>
              <a:rPr lang="en-US" dirty="0" err="1" smtClean="0">
                <a:solidFill>
                  <a:schemeClr val="tx1"/>
                </a:solidFill>
                <a:effectLst/>
                <a:latin typeface="Times New Roman" pitchFamily="18" charset="0"/>
                <a:cs typeface="Times New Roman" pitchFamily="18" charset="0"/>
              </a:rPr>
              <a:t>Cp</a:t>
            </a:r>
            <a:r>
              <a:rPr lang="en-US" dirty="0" smtClean="0">
                <a:solidFill>
                  <a:schemeClr val="tx1"/>
                </a:solidFill>
                <a:effectLst/>
                <a:latin typeface="Times New Roman" pitchFamily="18" charset="0"/>
                <a:cs typeface="Times New Roman" pitchFamily="18" charset="0"/>
              </a:rPr>
              <a:t> Genome Structure</a:t>
            </a:r>
            <a:endParaRPr lang="en-US"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648200"/>
          </a:xfrm>
        </p:spPr>
        <p:txBody>
          <a:bodyPr>
            <a:normAutofit/>
          </a:bodyPr>
          <a:lstStyle/>
          <a:p>
            <a:r>
              <a:rPr lang="en-US" dirty="0" smtClean="0">
                <a:latin typeface="Georgia" pitchFamily="18" charset="0"/>
              </a:rPr>
              <a:t>Cp genome sizes of crop plants range from 134-160.5 </a:t>
            </a:r>
            <a:r>
              <a:rPr lang="en-US" dirty="0" err="1" smtClean="0">
                <a:latin typeface="Georgia" pitchFamily="18" charset="0"/>
              </a:rPr>
              <a:t>kbp</a:t>
            </a:r>
            <a:r>
              <a:rPr lang="en-US" dirty="0" smtClean="0">
                <a:latin typeface="Georgia" pitchFamily="18" charset="0"/>
              </a:rPr>
              <a:t>.</a:t>
            </a:r>
          </a:p>
          <a:p>
            <a:pPr lvl="1"/>
            <a:r>
              <a:rPr lang="en-US" dirty="0" err="1" smtClean="0">
                <a:latin typeface="Georgia" pitchFamily="18" charset="0"/>
              </a:rPr>
              <a:t>Spinacia</a:t>
            </a:r>
            <a:r>
              <a:rPr lang="en-US" dirty="0" smtClean="0">
                <a:latin typeface="Georgia" pitchFamily="18" charset="0"/>
              </a:rPr>
              <a:t> </a:t>
            </a:r>
            <a:r>
              <a:rPr lang="en-US" dirty="0" err="1" smtClean="0">
                <a:latin typeface="Georgia" pitchFamily="18" charset="0"/>
              </a:rPr>
              <a:t>oleracea</a:t>
            </a:r>
            <a:r>
              <a:rPr lang="en-US" dirty="0" smtClean="0">
                <a:latin typeface="Georgia" pitchFamily="18" charset="0"/>
              </a:rPr>
              <a:t> (Schmitz-</a:t>
            </a:r>
            <a:r>
              <a:rPr lang="en-US" dirty="0" err="1" smtClean="0">
                <a:latin typeface="Georgia" pitchFamily="18" charset="0"/>
              </a:rPr>
              <a:t>Linneweber</a:t>
            </a:r>
            <a:r>
              <a:rPr lang="en-US" dirty="0" smtClean="0">
                <a:latin typeface="Georgia" pitchFamily="18" charset="0"/>
              </a:rPr>
              <a:t> et al 2001) had 150,725bp with 108 ORFs</a:t>
            </a:r>
            <a:r>
              <a:rPr lang="en-US" dirty="0" smtClean="0">
                <a:latin typeface="Georgia" pitchFamily="18" charset="0"/>
              </a:rPr>
              <a:t>.</a:t>
            </a:r>
          </a:p>
          <a:p>
            <a:pPr lvl="1"/>
            <a:r>
              <a:rPr lang="en-US" dirty="0" err="1" smtClean="0">
                <a:latin typeface="Georgia" pitchFamily="18" charset="0"/>
              </a:rPr>
              <a:t>Castenea</a:t>
            </a:r>
            <a:r>
              <a:rPr lang="en-US" dirty="0" smtClean="0">
                <a:latin typeface="Georgia" pitchFamily="18" charset="0"/>
              </a:rPr>
              <a:t> </a:t>
            </a:r>
            <a:r>
              <a:rPr lang="en-US" dirty="0" err="1" smtClean="0">
                <a:latin typeface="Georgia" pitchFamily="18" charset="0"/>
              </a:rPr>
              <a:t>mollissima</a:t>
            </a:r>
            <a:r>
              <a:rPr lang="en-US" dirty="0" smtClean="0">
                <a:latin typeface="Georgia" pitchFamily="18" charset="0"/>
              </a:rPr>
              <a:t>: 160, 603bp</a:t>
            </a:r>
            <a:endParaRPr lang="en-US" dirty="0" smtClean="0">
              <a:latin typeface="Georgia" pitchFamily="18" charset="0"/>
            </a:endParaRPr>
          </a:p>
          <a:p>
            <a:r>
              <a:rPr lang="en-US" dirty="0" smtClean="0">
                <a:latin typeface="Georgia" pitchFamily="18" charset="0"/>
              </a:rPr>
              <a:t>In higher </a:t>
            </a:r>
            <a:r>
              <a:rPr lang="en-US" dirty="0" smtClean="0">
                <a:latin typeface="Georgia" pitchFamily="18" charset="0"/>
              </a:rPr>
              <a:t>land plants </a:t>
            </a:r>
            <a:r>
              <a:rPr lang="en-US" dirty="0" smtClean="0">
                <a:latin typeface="Georgia" pitchFamily="18" charset="0"/>
              </a:rPr>
              <a:t>~40-50% of the Cp genome is non-coding spacer and </a:t>
            </a:r>
            <a:r>
              <a:rPr lang="en-US" dirty="0" smtClean="0">
                <a:latin typeface="Georgia" pitchFamily="18" charset="0"/>
              </a:rPr>
              <a:t>regulatory </a:t>
            </a:r>
            <a:r>
              <a:rPr lang="en-US" dirty="0" smtClean="0">
                <a:latin typeface="Georgia" pitchFamily="18" charset="0"/>
              </a:rPr>
              <a:t>regions.</a:t>
            </a:r>
          </a:p>
          <a:p>
            <a:r>
              <a:rPr lang="en-US" dirty="0" smtClean="0">
                <a:latin typeface="Georgia" pitchFamily="18" charset="0"/>
              </a:rPr>
              <a:t>The ~100 </a:t>
            </a:r>
            <a:r>
              <a:rPr lang="en-US" dirty="0" smtClean="0">
                <a:latin typeface="Georgia" pitchFamily="18" charset="0"/>
              </a:rPr>
              <a:t>genes </a:t>
            </a:r>
            <a:r>
              <a:rPr lang="en-US" dirty="0" smtClean="0">
                <a:latin typeface="Georgia" pitchFamily="18" charset="0"/>
              </a:rPr>
              <a:t>include</a:t>
            </a:r>
            <a:endParaRPr lang="en-US" dirty="0" smtClean="0">
              <a:latin typeface="Georgia" pitchFamily="18" charset="0"/>
            </a:endParaRPr>
          </a:p>
          <a:p>
            <a:pPr lvl="1"/>
            <a:r>
              <a:rPr lang="en-US" dirty="0" smtClean="0">
                <a:latin typeface="Georgia" pitchFamily="18" charset="0"/>
              </a:rPr>
              <a:t>A complete set of </a:t>
            </a:r>
            <a:r>
              <a:rPr lang="en-US" dirty="0" err="1" smtClean="0">
                <a:latin typeface="Georgia" pitchFamily="18" charset="0"/>
              </a:rPr>
              <a:t>rRNA</a:t>
            </a:r>
            <a:r>
              <a:rPr lang="en-US" dirty="0" smtClean="0">
                <a:latin typeface="Georgia" pitchFamily="18" charset="0"/>
              </a:rPr>
              <a:t> and </a:t>
            </a:r>
            <a:r>
              <a:rPr lang="en-US" dirty="0" err="1" smtClean="0">
                <a:latin typeface="Georgia" pitchFamily="18" charset="0"/>
              </a:rPr>
              <a:t>tRNA</a:t>
            </a:r>
            <a:r>
              <a:rPr lang="en-US" dirty="0" smtClean="0">
                <a:latin typeface="Georgia" pitchFamily="18" charset="0"/>
              </a:rPr>
              <a:t> genes and a eubacterial-type </a:t>
            </a:r>
            <a:r>
              <a:rPr lang="en-US" dirty="0" smtClean="0">
                <a:latin typeface="Georgia" pitchFamily="18" charset="0"/>
              </a:rPr>
              <a:t>plastid-encoded </a:t>
            </a:r>
            <a:r>
              <a:rPr lang="en-US" dirty="0" smtClean="0">
                <a:latin typeface="Georgia" pitchFamily="18" charset="0"/>
              </a:rPr>
              <a:t>RNA polymerase (PEP)</a:t>
            </a:r>
          </a:p>
          <a:p>
            <a:pPr lvl="2"/>
            <a:r>
              <a:rPr lang="en-US" dirty="0" smtClean="0">
                <a:latin typeface="Georgia" pitchFamily="18" charset="0"/>
              </a:rPr>
              <a:t>But </a:t>
            </a:r>
            <a:r>
              <a:rPr lang="en-US" dirty="0" smtClean="0">
                <a:latin typeface="Georgia" pitchFamily="18" charset="0"/>
                <a:sym typeface="Wingdings" panose="05000000000000000000" pitchFamily="2" charset="2"/>
              </a:rPr>
              <a:t> t</a:t>
            </a:r>
            <a:r>
              <a:rPr lang="en-US" dirty="0" smtClean="0">
                <a:latin typeface="Georgia" pitchFamily="18" charset="0"/>
              </a:rPr>
              <a:t>he </a:t>
            </a:r>
            <a:r>
              <a:rPr lang="en-US" dirty="0" smtClean="0">
                <a:latin typeface="Georgia" pitchFamily="18" charset="0"/>
              </a:rPr>
              <a:t>sigma </a:t>
            </a:r>
            <a:r>
              <a:rPr lang="en-US" dirty="0" smtClean="0">
                <a:latin typeface="Georgia" pitchFamily="18" charset="0"/>
              </a:rPr>
              <a:t>factors, proteins </a:t>
            </a:r>
            <a:r>
              <a:rPr lang="en-US" dirty="0" smtClean="0">
                <a:latin typeface="Georgia" pitchFamily="18" charset="0"/>
              </a:rPr>
              <a:t>that give gene-specific recognition to the </a:t>
            </a:r>
            <a:r>
              <a:rPr lang="en-US" dirty="0" smtClean="0">
                <a:latin typeface="Georgia" pitchFamily="18" charset="0"/>
              </a:rPr>
              <a:t>polymerase (‘tune’ it) </a:t>
            </a:r>
            <a:r>
              <a:rPr lang="en-US" dirty="0" smtClean="0">
                <a:latin typeface="Georgia" pitchFamily="18" charset="0"/>
              </a:rPr>
              <a:t>are nuclear</a:t>
            </a:r>
          </a:p>
          <a:p>
            <a:pPr lvl="1"/>
            <a:r>
              <a:rPr lang="en-US" dirty="0" smtClean="0">
                <a:latin typeface="Georgia" pitchFamily="18" charset="0"/>
              </a:rPr>
              <a:t>Photosynthesis related genes</a:t>
            </a:r>
          </a:p>
          <a:p>
            <a:pPr lvl="1"/>
            <a:r>
              <a:rPr lang="en-US" dirty="0">
                <a:latin typeface="Georgia" pitchFamily="18" charset="0"/>
              </a:rPr>
              <a:t>G</a:t>
            </a:r>
            <a:r>
              <a:rPr lang="en-US" dirty="0" smtClean="0">
                <a:latin typeface="Georgia" pitchFamily="18" charset="0"/>
              </a:rPr>
              <a:t>enes </a:t>
            </a:r>
            <a:r>
              <a:rPr lang="en-US" dirty="0" smtClean="0">
                <a:latin typeface="Georgia" pitchFamily="18" charset="0"/>
              </a:rPr>
              <a:t>for </a:t>
            </a:r>
            <a:r>
              <a:rPr lang="en-US" dirty="0" err="1" smtClean="0">
                <a:latin typeface="Georgia" pitchFamily="18" charset="0"/>
              </a:rPr>
              <a:t>Cp</a:t>
            </a:r>
            <a:r>
              <a:rPr lang="en-US" dirty="0" smtClean="0">
                <a:latin typeface="Georgia" pitchFamily="18" charset="0"/>
              </a:rPr>
              <a:t> structural </a:t>
            </a:r>
            <a:r>
              <a:rPr lang="en-US" dirty="0" smtClean="0">
                <a:latin typeface="Georgia" pitchFamily="18" charset="0"/>
              </a:rPr>
              <a:t>components like fatty acid biosynthesis (</a:t>
            </a:r>
            <a:r>
              <a:rPr lang="en-US" dirty="0" err="1" smtClean="0">
                <a:latin typeface="Georgia" pitchFamily="18" charset="0"/>
              </a:rPr>
              <a:t>accD</a:t>
            </a:r>
            <a:r>
              <a:rPr lang="en-US" dirty="0" smtClean="0">
                <a:latin typeface="Georgia" pitchFamily="18" charset="0"/>
              </a:rPr>
              <a:t>) for making the thylakoid membranes</a:t>
            </a:r>
            <a:endParaRPr lang="en-US"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12</a:t>
            </a:fld>
            <a:endParaRPr lang="en-US"/>
          </a:p>
        </p:txBody>
      </p:sp>
    </p:spTree>
    <p:extLst>
      <p:ext uri="{BB962C8B-B14F-4D97-AF65-F5344CB8AC3E}">
        <p14:creationId xmlns:p14="http://schemas.microsoft.com/office/powerpoint/2010/main" val="85577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13</a:t>
            </a:fld>
            <a:endParaRPr lang="en-US"/>
          </a:p>
        </p:txBody>
      </p:sp>
      <p:sp>
        <p:nvSpPr>
          <p:cNvPr id="9" name="TextBox 8"/>
          <p:cNvSpPr txBox="1"/>
          <p:nvPr/>
        </p:nvSpPr>
        <p:spPr>
          <a:xfrm>
            <a:off x="457200" y="380999"/>
            <a:ext cx="3048000" cy="5016758"/>
          </a:xfrm>
          <a:prstGeom prst="rect">
            <a:avLst/>
          </a:prstGeom>
          <a:noFill/>
        </p:spPr>
        <p:txBody>
          <a:bodyPr wrap="square" rtlCol="0">
            <a:spAutoFit/>
          </a:bodyPr>
          <a:lstStyle/>
          <a:p>
            <a:r>
              <a:rPr lang="en-US" sz="2000" dirty="0" smtClean="0">
                <a:latin typeface="Times New Roman" pitchFamily="18" charset="0"/>
                <a:cs typeface="Times New Roman" pitchFamily="18" charset="0"/>
              </a:rPr>
              <a:t>Genes drawn inside the circle are transcribed clockwise, outside are ccw.</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An asterisk indicates an intron.</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Ψ indicates a </a:t>
            </a:r>
            <a:r>
              <a:rPr lang="en-US" sz="2000" dirty="0" err="1" smtClean="0">
                <a:latin typeface="Times New Roman" pitchFamily="18" charset="0"/>
                <a:cs typeface="Times New Roman" pitchFamily="18" charset="0"/>
              </a:rPr>
              <a:t>pseudogene</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LSC is large single copy region, SSC is small single copy region.</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IR means inverted repeat – these regions are               25, 613bp long. </a:t>
            </a:r>
          </a:p>
        </p:txBody>
      </p:sp>
      <p:pic>
        <p:nvPicPr>
          <p:cNvPr id="2050" name="Picture 2" descr="http://unmc.edu/bsbc/images/tomato_pota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364" y="76200"/>
            <a:ext cx="5592872" cy="5648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38591" y="6190283"/>
            <a:ext cx="5322291" cy="261610"/>
          </a:xfrm>
          <a:prstGeom prst="rect">
            <a:avLst/>
          </a:prstGeom>
          <a:noFill/>
        </p:spPr>
        <p:txBody>
          <a:bodyPr wrap="none" rtlCol="0">
            <a:spAutoFit/>
          </a:bodyPr>
          <a:lstStyle/>
          <a:p>
            <a:r>
              <a:rPr lang="en-US" sz="1100" dirty="0" err="1"/>
              <a:t>Daniell</a:t>
            </a:r>
            <a:r>
              <a:rPr lang="en-US" sz="1100" dirty="0"/>
              <a:t> H, Lee SB, </a:t>
            </a:r>
            <a:r>
              <a:rPr lang="en-US" sz="1100" dirty="0" err="1"/>
              <a:t>Grevich</a:t>
            </a:r>
            <a:r>
              <a:rPr lang="en-US" sz="1100" dirty="0"/>
              <a:t> J, </a:t>
            </a:r>
            <a:r>
              <a:rPr lang="en-US" sz="1100" dirty="0" err="1"/>
              <a:t>Saski</a:t>
            </a:r>
            <a:r>
              <a:rPr lang="en-US" sz="1100" dirty="0"/>
              <a:t> C, </a:t>
            </a:r>
            <a:r>
              <a:rPr lang="en-US" sz="1100" dirty="0" err="1"/>
              <a:t>Guda</a:t>
            </a:r>
            <a:r>
              <a:rPr lang="en-US" sz="1100" dirty="0"/>
              <a:t> C, Tomkins J, Jansen RK</a:t>
            </a:r>
            <a:r>
              <a:rPr lang="en-US" sz="1100" dirty="0" smtClean="0"/>
              <a:t>.,TAG 2006</a:t>
            </a:r>
            <a:endParaRPr lang="en-US" sz="1100" dirty="0"/>
          </a:p>
        </p:txBody>
      </p:sp>
      <p:sp>
        <p:nvSpPr>
          <p:cNvPr id="3" name="Oval 2"/>
          <p:cNvSpPr/>
          <p:nvPr/>
        </p:nvSpPr>
        <p:spPr>
          <a:xfrm rot="20719664">
            <a:off x="4953000" y="762000"/>
            <a:ext cx="228600" cy="7495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007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24600" cy="1143000"/>
          </a:xfrm>
        </p:spPr>
        <p:txBody>
          <a:bodyPr>
            <a:normAutofit/>
          </a:bodyPr>
          <a:lstStyle/>
          <a:p>
            <a:r>
              <a:rPr lang="en-US" dirty="0" smtClean="0">
                <a:solidFill>
                  <a:schemeClr val="tx1"/>
                </a:solidFill>
                <a:effectLst/>
                <a:latin typeface="Times New Roman" pitchFamily="18" charset="0"/>
                <a:cs typeface="Times New Roman" pitchFamily="18" charset="0"/>
              </a:rPr>
              <a:t>CP Genome Organization</a:t>
            </a:r>
            <a:endParaRPr lang="en-US"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1752600"/>
            <a:ext cx="5105400" cy="1295400"/>
          </a:xfrm>
        </p:spPr>
        <p:txBody>
          <a:bodyPr>
            <a:normAutofit fontScale="92500" lnSpcReduction="10000"/>
          </a:bodyPr>
          <a:lstStyle/>
          <a:p>
            <a:r>
              <a:rPr lang="en-US" dirty="0" smtClean="0">
                <a:latin typeface="Georgia" pitchFamily="18" charset="0"/>
              </a:rPr>
              <a:t>Clusters of genes are arranged in </a:t>
            </a:r>
            <a:r>
              <a:rPr lang="en-US" dirty="0" err="1" smtClean="0">
                <a:latin typeface="Georgia" pitchFamily="18" charset="0"/>
              </a:rPr>
              <a:t>operons</a:t>
            </a:r>
            <a:endParaRPr lang="en-US" dirty="0" smtClean="0">
              <a:latin typeface="Georgia" pitchFamily="18" charset="0"/>
            </a:endParaRPr>
          </a:p>
          <a:p>
            <a:pPr lvl="1"/>
            <a:r>
              <a:rPr lang="en-US" dirty="0" err="1" smtClean="0">
                <a:latin typeface="Georgia" pitchFamily="18" charset="0"/>
              </a:rPr>
              <a:t>Polycistronic</a:t>
            </a:r>
            <a:r>
              <a:rPr lang="en-US" dirty="0" smtClean="0">
                <a:latin typeface="Georgia" pitchFamily="18" charset="0"/>
              </a:rPr>
              <a:t> mRNAs are created (but not always co-translated) </a:t>
            </a:r>
          </a:p>
          <a:p>
            <a:pPr lvl="2"/>
            <a:r>
              <a:rPr lang="en-US" dirty="0" smtClean="0">
                <a:latin typeface="Georgia" pitchFamily="18" charset="0"/>
              </a:rPr>
              <a:t>There are introns (tiny ones)</a:t>
            </a:r>
          </a:p>
          <a:p>
            <a:pPr lvl="2"/>
            <a:r>
              <a:rPr lang="en-US" dirty="0" smtClean="0">
                <a:latin typeface="Georgia" pitchFamily="18" charset="0"/>
              </a:rPr>
              <a:t>There are RNA editing events (C</a:t>
            </a:r>
            <a:r>
              <a:rPr lang="en-US" dirty="0" smtClean="0">
                <a:latin typeface="Georgia" pitchFamily="18" charset="0"/>
                <a:sym typeface="Wingdings" pitchFamily="2" charset="2"/>
              </a:rPr>
              <a:t>U conversions</a:t>
            </a:r>
            <a:r>
              <a:rPr lang="en-US" dirty="0" smtClean="0">
                <a:latin typeface="Georgia" pitchFamily="18" charset="0"/>
                <a:sym typeface="Wingdings" pitchFamily="2" charset="2"/>
              </a:rPr>
              <a:t>)</a:t>
            </a:r>
            <a:endParaRPr lang="en-US" dirty="0" smtClean="0">
              <a:latin typeface="Georgia" pitchFamily="18" charset="0"/>
              <a:sym typeface="Wingdings" pitchFamily="2" charset="2"/>
            </a:endParaRP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14</a:t>
            </a:fld>
            <a:endParaRPr lang="en-US"/>
          </a:p>
        </p:txBody>
      </p:sp>
      <p:pic>
        <p:nvPicPr>
          <p:cNvPr id="1026" name="Picture 2" descr="http://api.onlinelibrary.wiley.com/asset/v1/doi/10.1111%2Ftpj.12356/asset/image_n%2Ftpj12356-fig-0004.png?l=j6%2BNsqLlmq8a6EZRGfGp44OH%2BabXlYTvfeNbwOfKlhKYXTNP1CRevWESdZIzln%2BSgld0MmmmR0E%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53" y="1447800"/>
            <a:ext cx="337179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58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ubisco.png"/>
          <p:cNvPicPr>
            <a:picLocks noChangeAspect="1" noChangeArrowheads="1"/>
          </p:cNvPicPr>
          <p:nvPr/>
        </p:nvPicPr>
        <p:blipFill>
          <a:blip r:embed="rId2" cstate="print"/>
          <a:srcRect/>
          <a:stretch>
            <a:fillRect/>
          </a:stretch>
        </p:blipFill>
        <p:spPr bwMode="auto">
          <a:xfrm>
            <a:off x="1066800" y="1143000"/>
            <a:ext cx="2085843" cy="2057400"/>
          </a:xfrm>
          <a:prstGeom prst="rect">
            <a:avLst/>
          </a:prstGeom>
          <a:noFill/>
        </p:spPr>
      </p:pic>
      <p:sp>
        <p:nvSpPr>
          <p:cNvPr id="2" name="Title 1"/>
          <p:cNvSpPr>
            <a:spLocks noGrp="1"/>
          </p:cNvSpPr>
          <p:nvPr>
            <p:ph type="title"/>
          </p:nvPr>
        </p:nvSpPr>
        <p:spPr>
          <a:xfrm>
            <a:off x="381000" y="174380"/>
            <a:ext cx="8305800" cy="1143000"/>
          </a:xfrm>
        </p:spPr>
        <p:txBody>
          <a:bodyPr>
            <a:normAutofit/>
          </a:bodyPr>
          <a:lstStyle/>
          <a:p>
            <a:r>
              <a:rPr lang="en-US" dirty="0" smtClean="0">
                <a:solidFill>
                  <a:schemeClr val="tx1"/>
                </a:solidFill>
                <a:effectLst/>
                <a:latin typeface="Times New Roman" pitchFamily="18" charset="0"/>
                <a:cs typeface="Times New Roman" pitchFamily="18" charset="0"/>
              </a:rPr>
              <a:t>Mixed </a:t>
            </a:r>
            <a:r>
              <a:rPr lang="en-US" dirty="0" smtClean="0">
                <a:latin typeface="Times New Roman" pitchFamily="18" charset="0"/>
                <a:cs typeface="Times New Roman" pitchFamily="18" charset="0"/>
              </a:rPr>
              <a:t>Gene Location for important </a:t>
            </a:r>
            <a:r>
              <a:rPr lang="en-US" dirty="0" smtClean="0">
                <a:solidFill>
                  <a:schemeClr val="tx1"/>
                </a:solidFill>
                <a:effectLst/>
                <a:latin typeface="Times New Roman" pitchFamily="18" charset="0"/>
                <a:cs typeface="Times New Roman" pitchFamily="18" charset="0"/>
              </a:rPr>
              <a:t>CP Proteins</a:t>
            </a:r>
            <a:endParaRPr lang="en-US"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3429000"/>
            <a:ext cx="8305800" cy="2784585"/>
          </a:xfrm>
        </p:spPr>
        <p:txBody>
          <a:bodyPr>
            <a:normAutofit/>
          </a:bodyPr>
          <a:lstStyle/>
          <a:p>
            <a:r>
              <a:rPr lang="en-US" dirty="0" smtClean="0">
                <a:latin typeface="Georgia" pitchFamily="18" charset="0"/>
                <a:sym typeface="Wingdings" pitchFamily="2" charset="2"/>
              </a:rPr>
              <a:t>ATPase </a:t>
            </a:r>
            <a:r>
              <a:rPr lang="en-US" dirty="0" smtClean="0">
                <a:latin typeface="Georgia" pitchFamily="18" charset="0"/>
                <a:sym typeface="Wingdings" pitchFamily="2" charset="2"/>
              </a:rPr>
              <a:t>(uses the proton gradient energy from light harvesting to produce ATP) has </a:t>
            </a:r>
            <a:r>
              <a:rPr lang="en-US" b="1" u="sng" dirty="0" smtClean="0">
                <a:latin typeface="Georgia" pitchFamily="18" charset="0"/>
                <a:sym typeface="Wingdings" pitchFamily="2" charset="2"/>
              </a:rPr>
              <a:t>9 </a:t>
            </a:r>
            <a:r>
              <a:rPr lang="en-US" dirty="0" smtClean="0">
                <a:latin typeface="Georgia" pitchFamily="18" charset="0"/>
                <a:sym typeface="Wingdings" pitchFamily="2" charset="2"/>
              </a:rPr>
              <a:t>polypeptides</a:t>
            </a:r>
          </a:p>
          <a:p>
            <a:pPr lvl="1"/>
            <a:r>
              <a:rPr lang="en-US" dirty="0" smtClean="0">
                <a:latin typeface="Georgia" pitchFamily="18" charset="0"/>
                <a:sym typeface="Wingdings" pitchFamily="2" charset="2"/>
              </a:rPr>
              <a:t>6 are in the cp genome and 3 are nuclear genes</a:t>
            </a:r>
          </a:p>
          <a:p>
            <a:r>
              <a:rPr lang="en-US" dirty="0" err="1" smtClean="0">
                <a:latin typeface="Georgia" pitchFamily="18" charset="0"/>
                <a:sym typeface="Wingdings" pitchFamily="2" charset="2"/>
              </a:rPr>
              <a:t>Ribulose</a:t>
            </a:r>
            <a:r>
              <a:rPr lang="en-US" dirty="0" smtClean="0">
                <a:latin typeface="Georgia" pitchFamily="18" charset="0"/>
                <a:sym typeface="Wingdings" pitchFamily="2" charset="2"/>
              </a:rPr>
              <a:t> </a:t>
            </a:r>
            <a:r>
              <a:rPr lang="en-US" dirty="0" err="1" smtClean="0">
                <a:latin typeface="Georgia" pitchFamily="18" charset="0"/>
                <a:sym typeface="Wingdings" pitchFamily="2" charset="2"/>
              </a:rPr>
              <a:t>Bisphosphate</a:t>
            </a:r>
            <a:r>
              <a:rPr lang="en-US" dirty="0" smtClean="0">
                <a:latin typeface="Georgia" pitchFamily="18" charset="0"/>
                <a:sym typeface="Wingdings" pitchFamily="2" charset="2"/>
              </a:rPr>
              <a:t> Carboxylase  </a:t>
            </a:r>
            <a:r>
              <a:rPr lang="en-US" dirty="0" err="1" smtClean="0">
                <a:latin typeface="Georgia" pitchFamily="18" charset="0"/>
                <a:sym typeface="Wingdings" pitchFamily="2" charset="2"/>
              </a:rPr>
              <a:t>Oxygenase</a:t>
            </a:r>
            <a:r>
              <a:rPr lang="en-US" dirty="0" smtClean="0">
                <a:latin typeface="Georgia" pitchFamily="18" charset="0"/>
                <a:sym typeface="Wingdings" pitchFamily="2" charset="2"/>
              </a:rPr>
              <a:t> has</a:t>
            </a:r>
          </a:p>
          <a:p>
            <a:pPr lvl="1"/>
            <a:r>
              <a:rPr lang="en-US" dirty="0" err="1" smtClean="0">
                <a:latin typeface="Georgia" pitchFamily="18" charset="0"/>
                <a:sym typeface="Wingdings" pitchFamily="2" charset="2"/>
              </a:rPr>
              <a:t>rbcL</a:t>
            </a:r>
            <a:r>
              <a:rPr lang="en-US" dirty="0" smtClean="0">
                <a:latin typeface="Georgia" pitchFamily="18" charset="0"/>
                <a:sym typeface="Wingdings" pitchFamily="2" charset="2"/>
              </a:rPr>
              <a:t> (Large chain) is from the </a:t>
            </a:r>
            <a:r>
              <a:rPr lang="en-US" dirty="0" err="1" smtClean="0">
                <a:latin typeface="Georgia" pitchFamily="18" charset="0"/>
                <a:sym typeface="Wingdings" pitchFamily="2" charset="2"/>
              </a:rPr>
              <a:t>cp</a:t>
            </a:r>
            <a:r>
              <a:rPr lang="en-US" dirty="0" smtClean="0">
                <a:latin typeface="Georgia" pitchFamily="18" charset="0"/>
                <a:sym typeface="Wingdings" pitchFamily="2" charset="2"/>
              </a:rPr>
              <a:t> genome, 8 polypeptides in 4 dimers</a:t>
            </a:r>
          </a:p>
          <a:p>
            <a:pPr lvl="2"/>
            <a:r>
              <a:rPr lang="en-US" dirty="0" err="1">
                <a:latin typeface="Georgia" pitchFamily="18" charset="0"/>
                <a:sym typeface="Wingdings" pitchFamily="2" charset="2"/>
              </a:rPr>
              <a:t>rbcL</a:t>
            </a:r>
            <a:r>
              <a:rPr lang="en-US" dirty="0">
                <a:latin typeface="Georgia" pitchFamily="18" charset="0"/>
                <a:sym typeface="Wingdings" pitchFamily="2" charset="2"/>
              </a:rPr>
              <a:t> is  one of the most conserved CP genes.</a:t>
            </a:r>
          </a:p>
          <a:p>
            <a:pPr lvl="1"/>
            <a:r>
              <a:rPr lang="en-US" dirty="0" err="1" smtClean="0">
                <a:latin typeface="Georgia" pitchFamily="18" charset="0"/>
                <a:sym typeface="Wingdings" pitchFamily="2" charset="2"/>
              </a:rPr>
              <a:t>rbcS</a:t>
            </a:r>
            <a:r>
              <a:rPr lang="en-US" dirty="0" smtClean="0">
                <a:latin typeface="Georgia" pitchFamily="18" charset="0"/>
                <a:sym typeface="Wingdings" pitchFamily="2" charset="2"/>
              </a:rPr>
              <a:t> is encoded in the nucleus (often several types), 8 chains of these also go into the assembly</a:t>
            </a: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15</a:t>
            </a:fld>
            <a:endParaRPr lang="en-US"/>
          </a:p>
        </p:txBody>
      </p:sp>
      <p:pic>
        <p:nvPicPr>
          <p:cNvPr id="14340" name="Picture 4" descr="File:RuBisCOL2S2.png"/>
          <p:cNvPicPr>
            <a:picLocks noChangeAspect="1" noChangeArrowheads="1"/>
          </p:cNvPicPr>
          <p:nvPr/>
        </p:nvPicPr>
        <p:blipFill>
          <a:blip r:embed="rId3" cstate="print"/>
          <a:srcRect/>
          <a:stretch>
            <a:fillRect/>
          </a:stretch>
        </p:blipFill>
        <p:spPr bwMode="auto">
          <a:xfrm>
            <a:off x="3886200" y="1311518"/>
            <a:ext cx="3425741" cy="1888881"/>
          </a:xfrm>
          <a:prstGeom prst="rect">
            <a:avLst/>
          </a:prstGeom>
          <a:noFill/>
        </p:spPr>
      </p:pic>
    </p:spTree>
    <p:extLst>
      <p:ext uri="{BB962C8B-B14F-4D97-AF65-F5344CB8AC3E}">
        <p14:creationId xmlns:p14="http://schemas.microsoft.com/office/powerpoint/2010/main" val="864921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552950" cy="1325563"/>
          </a:xfrm>
        </p:spPr>
        <p:txBody>
          <a:bodyPr/>
          <a:lstStyle/>
          <a:p>
            <a:r>
              <a:rPr lang="en-US" dirty="0" smtClean="0"/>
              <a:t>Genes selected as bar codes</a:t>
            </a:r>
            <a:endParaRPr lang="en-US" dirty="0"/>
          </a:p>
        </p:txBody>
      </p:sp>
      <p:sp>
        <p:nvSpPr>
          <p:cNvPr id="3" name="Content Placeholder 2"/>
          <p:cNvSpPr>
            <a:spLocks noGrp="1"/>
          </p:cNvSpPr>
          <p:nvPr>
            <p:ph idx="1"/>
          </p:nvPr>
        </p:nvSpPr>
        <p:spPr>
          <a:xfrm>
            <a:off x="628650" y="2133599"/>
            <a:ext cx="7886700" cy="4043363"/>
          </a:xfrm>
        </p:spPr>
        <p:txBody>
          <a:bodyPr>
            <a:normAutofit fontScale="85000" lnSpcReduction="10000"/>
          </a:bodyPr>
          <a:lstStyle/>
          <a:p>
            <a:r>
              <a:rPr lang="en-US" dirty="0" smtClean="0"/>
              <a:t>DNA barcoding is a taxonomic method that uses a short DNA sequence to identify the sample as belonging to a particular species. </a:t>
            </a:r>
          </a:p>
          <a:p>
            <a:pPr lvl="1"/>
            <a:r>
              <a:rPr lang="en-US" dirty="0" smtClean="0"/>
              <a:t>It is not meant to help you derive a phylogenetic tree- you are using the tree as an existing classification scheme in which to put your unknown. </a:t>
            </a:r>
          </a:p>
          <a:p>
            <a:pPr lvl="2"/>
            <a:r>
              <a:rPr lang="en-US" dirty="0" smtClean="0"/>
              <a:t>If you have a tree then you already have lots of data. </a:t>
            </a:r>
          </a:p>
          <a:p>
            <a:pPr lvl="1"/>
            <a:r>
              <a:rPr lang="en-US" dirty="0" smtClean="0"/>
              <a:t>The sequence has to have enough variation allowed that you get meaningful differences.</a:t>
            </a:r>
          </a:p>
          <a:p>
            <a:pPr lvl="1"/>
            <a:r>
              <a:rPr lang="en-US" dirty="0" smtClean="0"/>
              <a:t>The sequence cannot have so much variation that you cannot find meaningful similarities. </a:t>
            </a:r>
          </a:p>
          <a:p>
            <a:r>
              <a:rPr lang="en-US" dirty="0" smtClean="0"/>
              <a:t>Genes often used in bar coding experiments</a:t>
            </a:r>
          </a:p>
          <a:p>
            <a:pPr lvl="1"/>
            <a:r>
              <a:rPr lang="en-US" dirty="0" smtClean="0"/>
              <a:t>Animals: the cytochrome oxidase I gene (COI) which is on the mitochondrial genome. </a:t>
            </a:r>
          </a:p>
          <a:p>
            <a:pPr lvl="1"/>
            <a:r>
              <a:rPr lang="en-US" dirty="0" smtClean="0"/>
              <a:t>Plants: the ribulose 1.5-bis phosphate decarboxylase/oxidase gene (</a:t>
            </a:r>
            <a:r>
              <a:rPr lang="en-US" dirty="0" err="1" smtClean="0"/>
              <a:t>RubisCO</a:t>
            </a:r>
            <a:r>
              <a:rPr lang="en-US" dirty="0" smtClean="0"/>
              <a:t>), large subunit (</a:t>
            </a:r>
            <a:r>
              <a:rPr lang="en-US" dirty="0" err="1" smtClean="0"/>
              <a:t>rbcL</a:t>
            </a:r>
            <a:r>
              <a:rPr lang="en-US" dirty="0" smtClean="0"/>
              <a:t>), which is on the chloroplast genome. This is often combined with the </a:t>
            </a:r>
            <a:r>
              <a:rPr lang="en-US" dirty="0" err="1" smtClean="0"/>
              <a:t>matK</a:t>
            </a:r>
            <a:r>
              <a:rPr lang="en-US" dirty="0" smtClean="0"/>
              <a:t> gene (also chloroplast). Proposed to add ycf1 (also chloroplast). </a:t>
            </a:r>
            <a:endParaRPr lang="en-US" dirty="0" smtClean="0"/>
          </a:p>
          <a:p>
            <a:pPr lvl="2"/>
            <a:r>
              <a:rPr lang="en-US" dirty="0" err="1" smtClean="0"/>
              <a:t>matK</a:t>
            </a:r>
            <a:r>
              <a:rPr lang="en-US" dirty="0" smtClean="0"/>
              <a:t> is 1500bp long. In the intron of the </a:t>
            </a:r>
            <a:r>
              <a:rPr lang="en-US" dirty="0" err="1" smtClean="0"/>
              <a:t>trnK</a:t>
            </a:r>
            <a:r>
              <a:rPr lang="en-US" dirty="0" smtClean="0"/>
              <a:t> (</a:t>
            </a:r>
            <a:r>
              <a:rPr lang="en-US" dirty="0" err="1" smtClean="0"/>
              <a:t>tRNA</a:t>
            </a:r>
            <a:r>
              <a:rPr lang="en-US" dirty="0" smtClean="0"/>
              <a:t>-Lys) gene, coding for maturase-like protein, which splices type-II introns.</a:t>
            </a:r>
          </a:p>
          <a:p>
            <a:pPr lvl="2"/>
            <a:r>
              <a:rPr lang="en-US" dirty="0" smtClean="0"/>
              <a:t>Ycf1 codes for a hypothetical membrane protein of unknown function that does not occur in the </a:t>
            </a:r>
            <a:r>
              <a:rPr lang="en-US" dirty="0" err="1" smtClean="0"/>
              <a:t>Poaceae</a:t>
            </a:r>
            <a:r>
              <a:rPr lang="en-US" dirty="0" smtClean="0"/>
              <a:t> </a:t>
            </a:r>
            <a:endParaRPr lang="en-US" dirty="0" smtClean="0"/>
          </a:p>
          <a:p>
            <a:pPr lvl="1"/>
            <a:r>
              <a:rPr lang="en-US" dirty="0" smtClean="0"/>
              <a:t>Microbes: the ribosomal RNA genes (16S/23S for prokaryotes and 18S/26S for eukaryotes). </a:t>
            </a:r>
          </a:p>
          <a:p>
            <a:pPr lvl="1"/>
            <a:r>
              <a:rPr lang="en-US" dirty="0" smtClean="0"/>
              <a:t>Fungi: the internal transcribed spacer region (ITS) that lies between multiple 18S genes.</a:t>
            </a:r>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16</a:t>
            </a:fld>
            <a:endParaRPr lang="en-US"/>
          </a:p>
        </p:txBody>
      </p:sp>
      <p:pic>
        <p:nvPicPr>
          <p:cNvPr id="3074" name="Picture 2" descr="http://www.nature.com/nri/journal/v14/n6/images/nri3684-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
            <a:ext cx="3505200" cy="164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86700" cy="1325563"/>
          </a:xfrm>
        </p:spPr>
        <p:txBody>
          <a:bodyPr/>
          <a:lstStyle/>
          <a:p>
            <a:r>
              <a:rPr lang="en-US" dirty="0" err="1" smtClean="0"/>
              <a:t>BarCode</a:t>
            </a:r>
            <a:r>
              <a:rPr lang="en-US" dirty="0" smtClean="0"/>
              <a:t> of Life Data Systems</a:t>
            </a:r>
            <a:endParaRPr lang="en-US" dirty="0"/>
          </a:p>
        </p:txBody>
      </p:sp>
      <p:sp>
        <p:nvSpPr>
          <p:cNvPr id="3" name="Content Placeholder 2"/>
          <p:cNvSpPr>
            <a:spLocks noGrp="1"/>
          </p:cNvSpPr>
          <p:nvPr>
            <p:ph idx="1"/>
          </p:nvPr>
        </p:nvSpPr>
        <p:spPr>
          <a:xfrm>
            <a:off x="533400" y="1447800"/>
            <a:ext cx="7886700" cy="841375"/>
          </a:xfrm>
        </p:spPr>
        <p:txBody>
          <a:bodyPr/>
          <a:lstStyle/>
          <a:p>
            <a:r>
              <a:rPr lang="en-US" dirty="0" smtClean="0"/>
              <a:t>2 million barcode sequences from &gt;160,000 species.</a:t>
            </a:r>
          </a:p>
          <a:p>
            <a:pPr lvl="1"/>
            <a:r>
              <a:rPr lang="en-US" dirty="0"/>
              <a:t>See </a:t>
            </a:r>
            <a:r>
              <a:rPr lang="en-US" dirty="0">
                <a:hlinkClick r:id="rId2"/>
              </a:rPr>
              <a:t>http://www.boldsystems.org</a:t>
            </a:r>
            <a:r>
              <a:rPr lang="en-US" dirty="0" smtClean="0">
                <a:hlinkClick r:id="rId2"/>
              </a:rPr>
              <a:t>/</a:t>
            </a:r>
            <a:r>
              <a:rPr lang="en-US" dirty="0" smtClean="0"/>
              <a:t>  </a:t>
            </a:r>
            <a:endParaRPr lang="en-US" dirty="0"/>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556723"/>
            <a:ext cx="8763000" cy="3799628"/>
          </a:xfrm>
          <a:prstGeom prst="rect">
            <a:avLst/>
          </a:prstGeom>
        </p:spPr>
      </p:pic>
    </p:spTree>
    <p:extLst>
      <p:ext uri="{BB962C8B-B14F-4D97-AF65-F5344CB8AC3E}">
        <p14:creationId xmlns:p14="http://schemas.microsoft.com/office/powerpoint/2010/main" val="343347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305800" cy="1325563"/>
          </a:xfrm>
        </p:spPr>
        <p:txBody>
          <a:bodyPr/>
          <a:lstStyle/>
          <a:p>
            <a:r>
              <a:rPr lang="en-US" dirty="0" smtClean="0"/>
              <a:t>Non-Barcode Genomic Research Resources</a:t>
            </a:r>
            <a:endParaRPr lang="en-US" dirty="0"/>
          </a:p>
        </p:txBody>
      </p:sp>
      <p:sp>
        <p:nvSpPr>
          <p:cNvPr id="3" name="Content Placeholder 2"/>
          <p:cNvSpPr>
            <a:spLocks noGrp="1"/>
          </p:cNvSpPr>
          <p:nvPr>
            <p:ph idx="1"/>
          </p:nvPr>
        </p:nvSpPr>
        <p:spPr>
          <a:xfrm>
            <a:off x="628650" y="1825625"/>
            <a:ext cx="7886700" cy="3051175"/>
          </a:xfrm>
        </p:spPr>
        <p:txBody>
          <a:bodyPr>
            <a:normAutofit fontScale="92500"/>
          </a:bodyPr>
          <a:lstStyle/>
          <a:p>
            <a:r>
              <a:rPr lang="en-US" dirty="0" smtClean="0"/>
              <a:t>One or more databases contain DNA sequence from your species that includes most of the chromosomal and </a:t>
            </a:r>
            <a:r>
              <a:rPr lang="en-US" dirty="0" err="1" smtClean="0"/>
              <a:t>organellar</a:t>
            </a:r>
            <a:r>
              <a:rPr lang="en-US" dirty="0" smtClean="0"/>
              <a:t> </a:t>
            </a:r>
            <a:r>
              <a:rPr lang="en-US" dirty="0" smtClean="0"/>
              <a:t>sequence</a:t>
            </a:r>
          </a:p>
          <a:p>
            <a:pPr lvl="1"/>
            <a:r>
              <a:rPr lang="en-US" dirty="0" smtClean="0"/>
              <a:t>Some organisms, like E coli, have dozens of databases with information. </a:t>
            </a:r>
            <a:endParaRPr lang="en-US" dirty="0" smtClean="0"/>
          </a:p>
          <a:p>
            <a:r>
              <a:rPr lang="en-US" dirty="0" smtClean="0"/>
              <a:t>Genomic databases: </a:t>
            </a:r>
          </a:p>
          <a:p>
            <a:pPr lvl="1"/>
            <a:r>
              <a:rPr lang="en-US" dirty="0"/>
              <a:t>T</a:t>
            </a:r>
            <a:r>
              <a:rPr lang="en-US" dirty="0" smtClean="0"/>
              <a:t>he </a:t>
            </a:r>
            <a:r>
              <a:rPr lang="en-US" dirty="0" smtClean="0"/>
              <a:t>data has been assembled so that the order of the sequences is known (location)</a:t>
            </a:r>
          </a:p>
          <a:p>
            <a:pPr lvl="1"/>
            <a:r>
              <a:rPr lang="en-US" dirty="0" smtClean="0"/>
              <a:t>The data has been annotated so that you can find a specific part using a label (genes are tagged for example).</a:t>
            </a:r>
          </a:p>
          <a:p>
            <a:r>
              <a:rPr lang="en-US" dirty="0" smtClean="0"/>
              <a:t>To be a useful too, there should be  </a:t>
            </a:r>
            <a:r>
              <a:rPr lang="en-US" dirty="0" smtClean="0"/>
              <a:t>software that lets y</a:t>
            </a:r>
            <a:r>
              <a:rPr lang="en-US" dirty="0" smtClean="0"/>
              <a:t>ou </a:t>
            </a:r>
            <a:r>
              <a:rPr lang="en-US" dirty="0" smtClean="0"/>
              <a:t>match a sequence of your own to the sequences present in the data set to find the closest match</a:t>
            </a:r>
            <a:r>
              <a:rPr lang="en-US" dirty="0" smtClean="0"/>
              <a:t>.</a:t>
            </a:r>
          </a:p>
          <a:p>
            <a:pPr lvl="1"/>
            <a:r>
              <a:rPr lang="en-US" dirty="0" smtClean="0"/>
              <a:t>BLAST, BLAT, Smith-Waterman, etc. </a:t>
            </a:r>
            <a:endParaRPr lang="en-US" dirty="0" smtClean="0"/>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dirty="0" smtClean="0"/>
              <a:t>Dr. Weller B3 Olympic HS Summer</a:t>
            </a:r>
            <a:endParaRPr lang="en-US" dirty="0"/>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18</a:t>
            </a:fld>
            <a:endParaRPr lang="en-US" dirty="0"/>
          </a:p>
        </p:txBody>
      </p:sp>
      <p:sp>
        <p:nvSpPr>
          <p:cNvPr id="7" name="TextBox 6"/>
          <p:cNvSpPr txBox="1"/>
          <p:nvPr/>
        </p:nvSpPr>
        <p:spPr>
          <a:xfrm>
            <a:off x="762000" y="5105400"/>
            <a:ext cx="7620000" cy="646331"/>
          </a:xfrm>
          <a:prstGeom prst="rect">
            <a:avLst/>
          </a:prstGeom>
          <a:noFill/>
        </p:spPr>
        <p:txBody>
          <a:bodyPr wrap="square" rtlCol="0">
            <a:spAutoFit/>
          </a:bodyPr>
          <a:lstStyle/>
          <a:p>
            <a:r>
              <a:rPr lang="en-US" dirty="0" smtClean="0">
                <a:latin typeface="Algerian" panose="04020705040A02060702" pitchFamily="82" charset="0"/>
              </a:rPr>
              <a:t>Without these resources you may need to carry out a whole-genome sequencing project. </a:t>
            </a:r>
            <a:endParaRPr lang="en-US" dirty="0">
              <a:latin typeface="Algerian" panose="04020705040A02060702" pitchFamily="82" charset="0"/>
            </a:endParaRPr>
          </a:p>
        </p:txBody>
      </p:sp>
    </p:spTree>
    <p:extLst>
      <p:ext uri="{BB962C8B-B14F-4D97-AF65-F5344CB8AC3E}">
        <p14:creationId xmlns:p14="http://schemas.microsoft.com/office/powerpoint/2010/main" val="204631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lstStyle/>
          <a:p>
            <a:r>
              <a:rPr lang="en-US" dirty="0" smtClean="0"/>
              <a:t>Data repository of </a:t>
            </a:r>
            <a:r>
              <a:rPr lang="en-US" dirty="0" smtClean="0"/>
              <a:t>sequences for Chestnut?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err="1" smtClean="0"/>
              <a:t>Fagaceae</a:t>
            </a:r>
            <a:r>
              <a:rPr lang="en-US" dirty="0" smtClean="0"/>
              <a:t> Genomics Web site is </a:t>
            </a:r>
            <a:r>
              <a:rPr lang="en-US" dirty="0"/>
              <a:t>one option: </a:t>
            </a:r>
            <a:r>
              <a:rPr lang="en-US" dirty="0">
                <a:hlinkClick r:id="rId2"/>
              </a:rPr>
              <a:t>http://www.fagaceae.org</a:t>
            </a:r>
            <a:r>
              <a:rPr lang="en-US" dirty="0" smtClean="0">
                <a:hlinkClick r:id="rId2"/>
              </a:rPr>
              <a:t>/</a:t>
            </a:r>
            <a:r>
              <a:rPr lang="en-US" dirty="0" smtClean="0"/>
              <a:t> </a:t>
            </a:r>
          </a:p>
          <a:p>
            <a:pPr lvl="1"/>
            <a:r>
              <a:rPr lang="en-US" dirty="0" smtClean="0"/>
              <a:t>This is not very complete data or tools, although you can search based on sequence</a:t>
            </a:r>
            <a:endParaRPr lang="en-US" dirty="0"/>
          </a:p>
          <a:p>
            <a:r>
              <a:rPr lang="en-US" dirty="0" smtClean="0"/>
              <a:t>For the </a:t>
            </a:r>
            <a:r>
              <a:rPr lang="en-US" dirty="0"/>
              <a:t>Chinese Chestnut: </a:t>
            </a:r>
            <a:r>
              <a:rPr lang="en-US" dirty="0">
                <a:hlinkClick r:id="rId3"/>
              </a:rPr>
              <a:t>http://</a:t>
            </a:r>
            <a:r>
              <a:rPr lang="en-US" dirty="0" smtClean="0">
                <a:hlinkClick r:id="rId3"/>
              </a:rPr>
              <a:t>www.hardwoodgenomics.org/chinese-chestnut-genome</a:t>
            </a:r>
            <a:r>
              <a:rPr lang="en-US" dirty="0" smtClean="0"/>
              <a:t> </a:t>
            </a:r>
          </a:p>
          <a:p>
            <a:r>
              <a:rPr lang="en-US" b="1" dirty="0"/>
              <a:t>Whole Genome Sequence (v1.1)</a:t>
            </a:r>
          </a:p>
          <a:p>
            <a:pPr lvl="1"/>
            <a:r>
              <a:rPr lang="en-US" dirty="0" smtClean="0"/>
              <a:t>Over </a:t>
            </a:r>
            <a:r>
              <a:rPr lang="en-US" dirty="0"/>
              <a:t>60 Gb of genomic DNA sequence was generated by next generation sequencing technologies, </a:t>
            </a:r>
            <a:r>
              <a:rPr lang="en-US" dirty="0" smtClean="0"/>
              <a:t>After </a:t>
            </a:r>
            <a:r>
              <a:rPr lang="en-US" dirty="0"/>
              <a:t>contamination removal, the draft genome has been </a:t>
            </a:r>
            <a:r>
              <a:rPr lang="en-US" dirty="0">
                <a:hlinkClick r:id="rId4"/>
              </a:rPr>
              <a:t>submitted to NCBI</a:t>
            </a:r>
            <a:endParaRPr lang="en-US" dirty="0"/>
          </a:p>
          <a:p>
            <a:r>
              <a:rPr lang="en-US" dirty="0"/>
              <a:t>Assembly </a:t>
            </a:r>
            <a:r>
              <a:rPr lang="en-US" dirty="0" smtClean="0"/>
              <a:t>and Annotation statistics</a:t>
            </a:r>
            <a:r>
              <a:rPr lang="en-US" dirty="0"/>
              <a:t>: </a:t>
            </a:r>
          </a:p>
          <a:p>
            <a:pPr lvl="1"/>
            <a:r>
              <a:rPr lang="en-US" dirty="0"/>
              <a:t>819.7 Mb in 239,153 </a:t>
            </a:r>
            <a:r>
              <a:rPr lang="en-US" dirty="0" err="1"/>
              <a:t>contigs</a:t>
            </a:r>
            <a:r>
              <a:rPr lang="en-US" dirty="0"/>
              <a:t> (N50, 9,340 </a:t>
            </a:r>
            <a:r>
              <a:rPr lang="en-US" dirty="0" err="1"/>
              <a:t>bp</a:t>
            </a:r>
            <a:r>
              <a:rPr lang="en-US" dirty="0"/>
              <a:t>), 103% coverage of estimated genome size (794Mb)</a:t>
            </a:r>
          </a:p>
          <a:p>
            <a:pPr lvl="1"/>
            <a:r>
              <a:rPr lang="en-US" dirty="0"/>
              <a:t>724.0 Mb in 41,260 scaffolds (N50, 39.6 Kb), 91.2% coverage of estimated genome size (794Mb) </a:t>
            </a:r>
          </a:p>
          <a:p>
            <a:pPr lvl="1"/>
            <a:r>
              <a:rPr lang="en-US" b="1" dirty="0">
                <a:solidFill>
                  <a:srgbClr val="FF0000"/>
                </a:solidFill>
              </a:rPr>
              <a:t>Organelle DNA: </a:t>
            </a:r>
            <a:r>
              <a:rPr lang="en-US" b="1" dirty="0" err="1">
                <a:solidFill>
                  <a:srgbClr val="FF0000"/>
                </a:solidFill>
              </a:rPr>
              <a:t>mtDNA</a:t>
            </a:r>
            <a:r>
              <a:rPr lang="en-US" b="1" dirty="0">
                <a:solidFill>
                  <a:srgbClr val="FF0000"/>
                </a:solidFill>
              </a:rPr>
              <a:t> </a:t>
            </a:r>
          </a:p>
          <a:p>
            <a:pPr lvl="1"/>
            <a:r>
              <a:rPr lang="en-US" dirty="0"/>
              <a:t>Gene Prediction in Genome: </a:t>
            </a:r>
          </a:p>
          <a:p>
            <a:pPr lvl="2"/>
            <a:r>
              <a:rPr lang="en-US" dirty="0"/>
              <a:t>36,478 consensus gene models </a:t>
            </a:r>
          </a:p>
          <a:p>
            <a:pPr lvl="2"/>
            <a:r>
              <a:rPr lang="en-US" dirty="0"/>
              <a:t>38,146 predicted transcripts and peptide sequences</a:t>
            </a:r>
          </a:p>
          <a:p>
            <a:endParaRPr lang="en-US" dirty="0"/>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19</a:t>
            </a:fld>
            <a:endParaRPr lang="en-US"/>
          </a:p>
        </p:txBody>
      </p:sp>
    </p:spTree>
    <p:extLst>
      <p:ext uri="{BB962C8B-B14F-4D97-AF65-F5344CB8AC3E}">
        <p14:creationId xmlns:p14="http://schemas.microsoft.com/office/powerpoint/2010/main" val="154418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Organism Selection</a:t>
            </a:r>
          </a:p>
        </p:txBody>
      </p:sp>
      <p:sp>
        <p:nvSpPr>
          <p:cNvPr id="7171" name="Content Placeholder 2"/>
          <p:cNvSpPr>
            <a:spLocks noGrp="1"/>
          </p:cNvSpPr>
          <p:nvPr>
            <p:ph idx="1"/>
          </p:nvPr>
        </p:nvSpPr>
        <p:spPr>
          <a:xfrm>
            <a:off x="457200" y="1600200"/>
            <a:ext cx="8458200" cy="4525963"/>
          </a:xfrm>
        </p:spPr>
        <p:txBody>
          <a:bodyPr/>
          <a:lstStyle/>
          <a:p>
            <a:r>
              <a:rPr lang="en-US" dirty="0" smtClean="0"/>
              <a:t>Where is the organism or collection of organisms </a:t>
            </a:r>
          </a:p>
          <a:p>
            <a:pPr lvl="1"/>
            <a:r>
              <a:rPr lang="en-US" dirty="0" smtClean="0"/>
              <a:t>Do you have permission for your study?</a:t>
            </a:r>
          </a:p>
          <a:p>
            <a:r>
              <a:rPr lang="en-US" dirty="0" smtClean="0"/>
              <a:t>What trait or traits (structure and function) is to be observed and measured?</a:t>
            </a:r>
          </a:p>
          <a:p>
            <a:pPr lvl="1"/>
            <a:r>
              <a:rPr lang="en-US" dirty="0" smtClean="0"/>
              <a:t>Morphological (measurements of the body of the organism)</a:t>
            </a:r>
          </a:p>
          <a:p>
            <a:pPr lvl="1"/>
            <a:r>
              <a:rPr lang="en-US" dirty="0" smtClean="0"/>
              <a:t>Behavioral</a:t>
            </a:r>
          </a:p>
          <a:p>
            <a:pPr lvl="1"/>
            <a:r>
              <a:rPr lang="en-US" dirty="0" smtClean="0"/>
              <a:t>Molecular         </a:t>
            </a:r>
          </a:p>
          <a:p>
            <a:r>
              <a:rPr lang="en-US" dirty="0" smtClean="0"/>
              <a:t>Sample part – what part has the variation you are interested in? </a:t>
            </a:r>
          </a:p>
        </p:txBody>
      </p:sp>
      <p:pic>
        <p:nvPicPr>
          <p:cNvPr id="1026" name="Picture 2" descr="http://www.mdtacf.org/images/damasc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4114800" cy="2336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stnut blight.gif (24141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93428"/>
            <a:ext cx="1542416" cy="23344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1.gstatic.com/images?q=tbn:ANd9GcTVakBgFU4QtbAFa8VyhBNJCVHZ7kFfuJTPGoFfwz7mdwm6So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206315"/>
            <a:ext cx="1733550" cy="2308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Assembled genomic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NCBI there is a database of complete genomes of plastics (which </a:t>
            </a:r>
            <a:r>
              <a:rPr lang="en-US" dirty="0"/>
              <a:t>includes chloroplasts): </a:t>
            </a:r>
            <a:r>
              <a:rPr lang="en-US" dirty="0">
                <a:hlinkClick r:id="rId2"/>
              </a:rPr>
              <a:t>http://</a:t>
            </a:r>
            <a:r>
              <a:rPr lang="en-US" dirty="0" smtClean="0">
                <a:hlinkClick r:id="rId2"/>
              </a:rPr>
              <a:t>www.ncbi.nlm.nih.gov/genomes/GenomesGroup.cgi?taxid=2759&amp;opt=plastid</a:t>
            </a:r>
            <a:r>
              <a:rPr lang="en-US" dirty="0" smtClean="0"/>
              <a:t> </a:t>
            </a:r>
          </a:p>
          <a:p>
            <a:r>
              <a:rPr lang="en-US" dirty="0" smtClean="0"/>
              <a:t>Trees are </a:t>
            </a:r>
            <a:r>
              <a:rPr lang="en-US" dirty="0" err="1" smtClean="0"/>
              <a:t>Viridiplantae</a:t>
            </a:r>
            <a:r>
              <a:rPr lang="en-US" dirty="0" smtClean="0"/>
              <a:t> – filter for that subset, then look for </a:t>
            </a:r>
            <a:r>
              <a:rPr lang="en-US" dirty="0" err="1" smtClean="0"/>
              <a:t>Castenea</a:t>
            </a:r>
            <a:r>
              <a:rPr lang="en-US" dirty="0" smtClean="0"/>
              <a:t> – only </a:t>
            </a:r>
            <a:r>
              <a:rPr lang="en-US" dirty="0" smtClean="0"/>
              <a:t>C. </a:t>
            </a:r>
            <a:r>
              <a:rPr lang="en-US" dirty="0" err="1" smtClean="0"/>
              <a:t>mollissima</a:t>
            </a:r>
            <a:r>
              <a:rPr lang="en-US" dirty="0" smtClean="0"/>
              <a:t> </a:t>
            </a:r>
            <a:r>
              <a:rPr lang="en-US" dirty="0" smtClean="0"/>
              <a:t>is given (Chinese) – this is likely to be the </a:t>
            </a:r>
            <a:r>
              <a:rPr lang="en-US" dirty="0"/>
              <a:t>closest relative. </a:t>
            </a:r>
            <a:r>
              <a:rPr lang="en-US" dirty="0">
                <a:hlinkClick r:id="rId3"/>
              </a:rPr>
              <a:t>http://</a:t>
            </a:r>
            <a:r>
              <a:rPr lang="en-US" dirty="0" smtClean="0">
                <a:hlinkClick r:id="rId3"/>
              </a:rPr>
              <a:t>www.ncbi.nlm.nih.gov/Taxonomy/Browser/wwwtax.cgi?lvl=0&amp;id=60419</a:t>
            </a:r>
            <a:r>
              <a:rPr lang="en-US" dirty="0" smtClean="0"/>
              <a:t> </a:t>
            </a:r>
          </a:p>
          <a:p>
            <a:r>
              <a:rPr lang="en-US" dirty="0" smtClean="0"/>
              <a:t>The table gives you some highlights: there is one genome record, 1 assembly, 130 gene records</a:t>
            </a:r>
          </a:p>
          <a:p>
            <a:pPr lvl="1"/>
            <a:r>
              <a:rPr lang="en-US" dirty="0"/>
              <a:t>Assembly: </a:t>
            </a:r>
            <a:r>
              <a:rPr lang="en-US" dirty="0">
                <a:hlinkClick r:id="rId4"/>
              </a:rPr>
              <a:t>http://www.ncbi.nlm.nih.gov/assembly/GCA_000763605.1</a:t>
            </a:r>
            <a:r>
              <a:rPr lang="en-US" dirty="0" smtClean="0">
                <a:hlinkClick r:id="rId4"/>
              </a:rPr>
              <a:t>/</a:t>
            </a:r>
            <a:endParaRPr lang="en-US" dirty="0" smtClean="0"/>
          </a:p>
          <a:p>
            <a:pPr lvl="1"/>
            <a:r>
              <a:rPr lang="en-US" dirty="0"/>
              <a:t>Organelle assembly: </a:t>
            </a:r>
            <a:r>
              <a:rPr lang="en-US" dirty="0">
                <a:hlinkClick r:id="rId5"/>
              </a:rPr>
              <a:t>http://</a:t>
            </a:r>
            <a:r>
              <a:rPr lang="en-US" dirty="0" smtClean="0">
                <a:hlinkClick r:id="rId5"/>
              </a:rPr>
              <a:t>www.ncbi.nlm.nih.gov/genome?LinkName=assembly_genome&amp;from_uid=215711</a:t>
            </a:r>
            <a:r>
              <a:rPr lang="en-US" dirty="0" smtClean="0"/>
              <a:t> </a:t>
            </a:r>
          </a:p>
          <a:p>
            <a:pPr lvl="1"/>
            <a:r>
              <a:rPr lang="en-US" dirty="0"/>
              <a:t>Annotation Report: </a:t>
            </a:r>
            <a:r>
              <a:rPr lang="en-US" dirty="0">
                <a:hlinkClick r:id="rId6"/>
              </a:rPr>
              <a:t>http://www.ncbi.nlm.nih.gov/genome/organelles/10727</a:t>
            </a:r>
            <a:r>
              <a:rPr lang="en-US" dirty="0" smtClean="0"/>
              <a:t>? </a:t>
            </a:r>
          </a:p>
          <a:p>
            <a:pPr lvl="1"/>
            <a:r>
              <a:rPr lang="en-US" dirty="0" smtClean="0"/>
              <a:t>Complete </a:t>
            </a:r>
            <a:r>
              <a:rPr lang="en-US" dirty="0"/>
              <a:t>genome sequence NC_014674.1 </a:t>
            </a:r>
            <a:r>
              <a:rPr lang="en-US" dirty="0">
                <a:hlinkClick r:id="rId7"/>
              </a:rPr>
              <a:t>http://</a:t>
            </a:r>
            <a:r>
              <a:rPr lang="en-US" dirty="0" smtClean="0">
                <a:hlinkClick r:id="rId7"/>
              </a:rPr>
              <a:t>www.ncbi.nlm.nih.gov/nuccore/NC_014674.1</a:t>
            </a:r>
            <a:r>
              <a:rPr lang="en-US" dirty="0" smtClean="0"/>
              <a:t> </a:t>
            </a:r>
          </a:p>
          <a:p>
            <a:pPr lvl="1"/>
            <a:endParaRPr lang="en-US" dirty="0" smtClean="0"/>
          </a:p>
          <a:p>
            <a:pPr lvl="1"/>
            <a:r>
              <a:rPr lang="en-US" dirty="0" smtClean="0"/>
              <a:t>There is also a set of links to other possibly repositories and tools.  </a:t>
            </a:r>
            <a:endParaRPr lang="en-US" dirty="0"/>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20</a:t>
            </a:fld>
            <a:endParaRPr lang="en-US"/>
          </a:p>
        </p:txBody>
      </p:sp>
    </p:spTree>
    <p:extLst>
      <p:ext uri="{BB962C8B-B14F-4D97-AF65-F5344CB8AC3E}">
        <p14:creationId xmlns:p14="http://schemas.microsoft.com/office/powerpoint/2010/main" val="365755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533400"/>
            <a:ext cx="8329139" cy="5334000"/>
          </a:xfrm>
        </p:spPr>
      </p:pic>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21</a:t>
            </a:fld>
            <a:endParaRPr lang="en-US"/>
          </a:p>
        </p:txBody>
      </p:sp>
    </p:spTree>
    <p:extLst>
      <p:ext uri="{BB962C8B-B14F-4D97-AF65-F5344CB8AC3E}">
        <p14:creationId xmlns:p14="http://schemas.microsoft.com/office/powerpoint/2010/main" val="40899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533399"/>
            <a:ext cx="8382000" cy="5723609"/>
          </a:xfrm>
        </p:spPr>
      </p:pic>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22</a:t>
            </a:fld>
            <a:endParaRPr lang="en-US"/>
          </a:p>
        </p:txBody>
      </p:sp>
    </p:spTree>
    <p:extLst>
      <p:ext uri="{BB962C8B-B14F-4D97-AF65-F5344CB8AC3E}">
        <p14:creationId xmlns:p14="http://schemas.microsoft.com/office/powerpoint/2010/main" val="125683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
            <a:ext cx="8229600" cy="5914810"/>
          </a:xfrm>
        </p:spPr>
      </p:pic>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23</a:t>
            </a:fld>
            <a:endParaRPr lang="en-US"/>
          </a:p>
        </p:txBody>
      </p:sp>
    </p:spTree>
    <p:extLst>
      <p:ext uri="{BB962C8B-B14F-4D97-AF65-F5344CB8AC3E}">
        <p14:creationId xmlns:p14="http://schemas.microsoft.com/office/powerpoint/2010/main" val="63887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4400"/>
            <a:ext cx="8686613" cy="4724400"/>
          </a:xfrm>
        </p:spPr>
      </p:pic>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24</a:t>
            </a:fld>
            <a:endParaRPr lang="en-US"/>
          </a:p>
        </p:txBody>
      </p:sp>
    </p:spTree>
    <p:extLst>
      <p:ext uri="{BB962C8B-B14F-4D97-AF65-F5344CB8AC3E}">
        <p14:creationId xmlns:p14="http://schemas.microsoft.com/office/powerpoint/2010/main" val="639246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
            <a:ext cx="7467600" cy="6141647"/>
          </a:xfrm>
        </p:spPr>
      </p:pic>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25</a:t>
            </a:fld>
            <a:endParaRPr lang="en-US"/>
          </a:p>
        </p:txBody>
      </p:sp>
    </p:spTree>
    <p:extLst>
      <p:ext uri="{BB962C8B-B14F-4D97-AF65-F5344CB8AC3E}">
        <p14:creationId xmlns:p14="http://schemas.microsoft.com/office/powerpoint/2010/main" val="181733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81000"/>
            <a:ext cx="5638800" cy="5867003"/>
          </a:xfrm>
        </p:spPr>
      </p:pic>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26</a:t>
            </a:fld>
            <a:endParaRPr lang="en-US"/>
          </a:p>
        </p:txBody>
      </p:sp>
    </p:spTree>
    <p:extLst>
      <p:ext uri="{BB962C8B-B14F-4D97-AF65-F5344CB8AC3E}">
        <p14:creationId xmlns:p14="http://schemas.microsoft.com/office/powerpoint/2010/main" val="105834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27</a:t>
            </a:fld>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304800"/>
            <a:ext cx="6172200" cy="6026237"/>
          </a:xfrm>
        </p:spPr>
      </p:pic>
      <p:sp>
        <p:nvSpPr>
          <p:cNvPr id="8" name="Oval 7"/>
          <p:cNvSpPr/>
          <p:nvPr/>
        </p:nvSpPr>
        <p:spPr>
          <a:xfrm>
            <a:off x="2819400" y="1295400"/>
            <a:ext cx="1447800" cy="6096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77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Annotation in Graphics View</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057400"/>
            <a:ext cx="7886700" cy="3899290"/>
          </a:xfrm>
        </p:spPr>
      </p:pic>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28</a:t>
            </a:fld>
            <a:endParaRPr lang="en-US"/>
          </a:p>
        </p:txBody>
      </p:sp>
    </p:spTree>
    <p:extLst>
      <p:ext uri="{BB962C8B-B14F-4D97-AF65-F5344CB8AC3E}">
        <p14:creationId xmlns:p14="http://schemas.microsoft.com/office/powerpoint/2010/main" val="285244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if you can track this down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Find the full sequence of the chloroplast</a:t>
            </a:r>
          </a:p>
          <a:p>
            <a:pPr lvl="1"/>
            <a:r>
              <a:rPr lang="en-US" dirty="0" smtClean="0"/>
              <a:t>Save to a file on your desktop. </a:t>
            </a:r>
          </a:p>
          <a:p>
            <a:r>
              <a:rPr lang="en-US" dirty="0" smtClean="0"/>
              <a:t>Find the </a:t>
            </a:r>
            <a:r>
              <a:rPr lang="en-US" dirty="0" smtClean="0"/>
              <a:t> following full sequences from the C. </a:t>
            </a:r>
            <a:r>
              <a:rPr lang="en-US" dirty="0" err="1" smtClean="0"/>
              <a:t>mollissima</a:t>
            </a:r>
            <a:r>
              <a:rPr lang="en-US" dirty="0" smtClean="0"/>
              <a:t> </a:t>
            </a:r>
            <a:r>
              <a:rPr lang="en-US" dirty="0" err="1" smtClean="0"/>
              <a:t>Cp</a:t>
            </a:r>
            <a:r>
              <a:rPr lang="en-US" dirty="0" smtClean="0"/>
              <a:t> genome, and save them to your desktop</a:t>
            </a:r>
          </a:p>
          <a:p>
            <a:pPr lvl="1"/>
            <a:r>
              <a:rPr lang="en-US" dirty="0" smtClean="0"/>
              <a:t>The </a:t>
            </a:r>
            <a:r>
              <a:rPr lang="en-US" dirty="0" smtClean="0"/>
              <a:t>Large Ribulose </a:t>
            </a:r>
            <a:r>
              <a:rPr lang="en-US" dirty="0" err="1" smtClean="0"/>
              <a:t>bis</a:t>
            </a:r>
            <a:r>
              <a:rPr lang="en-US" dirty="0" smtClean="0"/>
              <a:t> 1,5- phosphate oxygenase gene (</a:t>
            </a:r>
            <a:r>
              <a:rPr lang="en-US" dirty="0" err="1" smtClean="0"/>
              <a:t>rbcL</a:t>
            </a:r>
            <a:r>
              <a:rPr lang="en-US" dirty="0" smtClean="0"/>
              <a:t>) and save it.</a:t>
            </a:r>
          </a:p>
          <a:p>
            <a:pPr lvl="1"/>
            <a:r>
              <a:rPr lang="en-US" dirty="0" smtClean="0"/>
              <a:t>The sequence of the </a:t>
            </a:r>
            <a:r>
              <a:rPr lang="en-US" dirty="0" err="1" smtClean="0"/>
              <a:t>matK</a:t>
            </a:r>
            <a:r>
              <a:rPr lang="en-US" dirty="0" smtClean="0"/>
              <a:t> gene and save it</a:t>
            </a:r>
          </a:p>
          <a:p>
            <a:pPr lvl="1"/>
            <a:r>
              <a:rPr lang="en-US" dirty="0" smtClean="0"/>
              <a:t>The sequence of the ycf1 gene and save it.  </a:t>
            </a:r>
            <a:endParaRPr lang="en-US" dirty="0" smtClean="0"/>
          </a:p>
          <a:p>
            <a:pPr lvl="1"/>
            <a:r>
              <a:rPr lang="en-US" dirty="0" smtClean="0"/>
              <a:t>Note the </a:t>
            </a:r>
            <a:r>
              <a:rPr lang="en-US" dirty="0" smtClean="0"/>
              <a:t>start </a:t>
            </a:r>
            <a:r>
              <a:rPr lang="en-US" dirty="0" smtClean="0"/>
              <a:t>and stop positions for each on the full genome,  </a:t>
            </a:r>
            <a:r>
              <a:rPr lang="en-US" dirty="0" smtClean="0"/>
              <a:t>and </a:t>
            </a:r>
            <a:r>
              <a:rPr lang="en-US" dirty="0" smtClean="0"/>
              <a:t>what </a:t>
            </a:r>
            <a:r>
              <a:rPr lang="en-US" dirty="0" smtClean="0"/>
              <a:t>strand </a:t>
            </a:r>
            <a:r>
              <a:rPr lang="en-US" dirty="0" smtClean="0"/>
              <a:t>each is on</a:t>
            </a:r>
            <a:r>
              <a:rPr lang="en-US" dirty="0" smtClean="0"/>
              <a:t>?</a:t>
            </a:r>
          </a:p>
          <a:p>
            <a:r>
              <a:rPr lang="en-US" dirty="0" smtClean="0"/>
              <a:t>Identify the bar code sequence used in each gene. </a:t>
            </a:r>
          </a:p>
          <a:p>
            <a:r>
              <a:rPr lang="en-US" dirty="0" smtClean="0"/>
              <a:t>Save </a:t>
            </a:r>
            <a:r>
              <a:rPr lang="en-US" dirty="0" smtClean="0"/>
              <a:t>the sequence that includes 100nt upstream and 100 </a:t>
            </a:r>
            <a:r>
              <a:rPr lang="en-US" dirty="0" err="1" smtClean="0"/>
              <a:t>nt</a:t>
            </a:r>
            <a:r>
              <a:rPr lang="en-US" dirty="0" smtClean="0"/>
              <a:t> downstream of </a:t>
            </a:r>
            <a:r>
              <a:rPr lang="en-US" dirty="0" smtClean="0"/>
              <a:t>each gene. </a:t>
            </a:r>
            <a:endParaRPr lang="en-US" dirty="0" smtClean="0"/>
          </a:p>
          <a:p>
            <a:r>
              <a:rPr lang="en-US" dirty="0" smtClean="0"/>
              <a:t>Using </a:t>
            </a:r>
            <a:r>
              <a:rPr lang="en-US" dirty="0" smtClean="0"/>
              <a:t>just the </a:t>
            </a:r>
            <a:r>
              <a:rPr lang="en-US" dirty="0" smtClean="0"/>
              <a:t>100nt </a:t>
            </a:r>
            <a:r>
              <a:rPr lang="en-US" dirty="0" smtClean="0"/>
              <a:t>upstream of each gene,  </a:t>
            </a:r>
            <a:r>
              <a:rPr lang="en-US" dirty="0" smtClean="0"/>
              <a:t>use the BLAST (</a:t>
            </a:r>
            <a:r>
              <a:rPr lang="en-US" dirty="0" err="1" smtClean="0"/>
              <a:t>blastn</a:t>
            </a:r>
            <a:r>
              <a:rPr lang="en-US" dirty="0" smtClean="0"/>
              <a:t>) program against the NR database, restricted to plants, and see what sequences are retrieved. </a:t>
            </a:r>
            <a:endParaRPr lang="en-US" dirty="0"/>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29</a:t>
            </a:fld>
            <a:endParaRPr lang="en-US"/>
          </a:p>
        </p:txBody>
      </p:sp>
    </p:spTree>
    <p:extLst>
      <p:ext uri="{BB962C8B-B14F-4D97-AF65-F5344CB8AC3E}">
        <p14:creationId xmlns:p14="http://schemas.microsoft.com/office/powerpoint/2010/main" val="349067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Trait selection</a:t>
            </a:r>
          </a:p>
        </p:txBody>
      </p:sp>
      <p:sp>
        <p:nvSpPr>
          <p:cNvPr id="3" name="Content Placeholder 2"/>
          <p:cNvSpPr>
            <a:spLocks noGrp="1"/>
          </p:cNvSpPr>
          <p:nvPr>
            <p:ph idx="1"/>
          </p:nvPr>
        </p:nvSpPr>
        <p:spPr>
          <a:xfrm>
            <a:off x="457200" y="2286000"/>
            <a:ext cx="8229600" cy="2438400"/>
          </a:xfrm>
        </p:spPr>
        <p:txBody>
          <a:bodyPr>
            <a:normAutofit/>
          </a:bodyPr>
          <a:lstStyle/>
          <a:p>
            <a:pPr marL="274320" indent="-274320" fontAlgn="auto">
              <a:spcAft>
                <a:spcPts val="0"/>
              </a:spcAft>
              <a:buClr>
                <a:schemeClr val="accent3"/>
              </a:buClr>
              <a:buFont typeface="Wingdings 2"/>
              <a:buChar char=""/>
              <a:defRPr/>
            </a:pPr>
            <a:r>
              <a:rPr lang="en-US" dirty="0" smtClean="0"/>
              <a:t>Phenotype is the collection of physical traits that result from genotype</a:t>
            </a:r>
          </a:p>
          <a:p>
            <a:pPr marL="640080" lvl="1" indent="-246888" fontAlgn="auto">
              <a:spcAft>
                <a:spcPts val="0"/>
              </a:spcAft>
              <a:buFont typeface="Wingdings 2"/>
              <a:buChar char=""/>
              <a:defRPr/>
            </a:pPr>
            <a:r>
              <a:rPr lang="en-US" dirty="0" smtClean="0"/>
              <a:t>How much of a trait depends </a:t>
            </a:r>
            <a:r>
              <a:rPr lang="en-US" i="1" dirty="0" smtClean="0"/>
              <a:t>only</a:t>
            </a:r>
            <a:r>
              <a:rPr lang="en-US" dirty="0" smtClean="0"/>
              <a:t> on the genes?</a:t>
            </a:r>
          </a:p>
          <a:p>
            <a:pPr marL="640080" lvl="1" indent="-246888" fontAlgn="auto">
              <a:spcAft>
                <a:spcPts val="0"/>
              </a:spcAft>
              <a:buFont typeface="Wingdings 2"/>
              <a:buChar char=""/>
              <a:defRPr/>
            </a:pPr>
            <a:r>
              <a:rPr lang="en-US" dirty="0" smtClean="0"/>
              <a:t>How much do differences in genes drive differences in traits?</a:t>
            </a:r>
          </a:p>
          <a:p>
            <a:pPr marL="640080" lvl="1" indent="-246888" fontAlgn="auto">
              <a:spcAft>
                <a:spcPts val="0"/>
              </a:spcAft>
              <a:buFont typeface="Wingdings 2"/>
              <a:buChar char=""/>
              <a:defRPr/>
            </a:pPr>
            <a:r>
              <a:rPr lang="en-US" dirty="0" smtClean="0"/>
              <a:t>How different are organisms in the same species from each other?</a:t>
            </a:r>
          </a:p>
          <a:p>
            <a:pPr marL="640080" lvl="1" indent="-246888" fontAlgn="auto">
              <a:spcAft>
                <a:spcPts val="0"/>
              </a:spcAft>
              <a:buFont typeface="Wingdings 2"/>
              <a:buChar char=""/>
              <a:defRPr/>
            </a:pPr>
            <a:r>
              <a:rPr lang="en-US" dirty="0" smtClean="0"/>
              <a:t>How different are organisms in </a:t>
            </a:r>
            <a:r>
              <a:rPr lang="en-US" dirty="0" smtClean="0"/>
              <a:t>different genus from </a:t>
            </a:r>
            <a:r>
              <a:rPr lang="en-US" dirty="0" smtClean="0"/>
              <a:t>each other?</a:t>
            </a:r>
          </a:p>
          <a:p>
            <a:pPr marL="297180" indent="-246888">
              <a:buFont typeface="Wingdings 2"/>
              <a:buChar char=""/>
              <a:defRPr/>
            </a:pPr>
            <a:r>
              <a:rPr lang="en-US" dirty="0"/>
              <a:t>Genes are heritable expressions of cellular potential and affect how an organism looks or responds to its environment. </a:t>
            </a:r>
          </a:p>
          <a:p>
            <a:pPr marL="297180" indent="-246888">
              <a:buFont typeface="Wingdings 2"/>
              <a:buChar char=""/>
              <a:defRPr/>
            </a:pPr>
            <a:endParaRPr lang="en-US" dirty="0"/>
          </a:p>
        </p:txBody>
      </p:sp>
      <p:pic>
        <p:nvPicPr>
          <p:cNvPr id="8196" name="Picture 2"/>
          <p:cNvPicPr>
            <a:picLocks noChangeAspect="1" noChangeArrowheads="1"/>
          </p:cNvPicPr>
          <p:nvPr/>
        </p:nvPicPr>
        <p:blipFill>
          <a:blip r:embed="rId3" cstate="print"/>
          <a:srcRect/>
          <a:stretch>
            <a:fillRect/>
          </a:stretch>
        </p:blipFill>
        <p:spPr bwMode="auto">
          <a:xfrm>
            <a:off x="5791199" y="215106"/>
            <a:ext cx="2967669" cy="1918493"/>
          </a:xfrm>
          <a:prstGeom prst="rect">
            <a:avLst/>
          </a:prstGeom>
          <a:noFill/>
          <a:ln w="9525">
            <a:noFill/>
            <a:miter lim="800000"/>
            <a:headEnd/>
            <a:tailEnd/>
          </a:ln>
        </p:spPr>
      </p:pic>
      <p:pic>
        <p:nvPicPr>
          <p:cNvPr id="8197" name="Picture 4" descr="Sequence variants.png"/>
          <p:cNvPicPr>
            <a:picLocks noChangeAspect="1"/>
          </p:cNvPicPr>
          <p:nvPr/>
        </p:nvPicPr>
        <p:blipFill>
          <a:blip r:embed="rId4" cstate="print"/>
          <a:srcRect/>
          <a:stretch>
            <a:fillRect/>
          </a:stretch>
        </p:blipFill>
        <p:spPr bwMode="auto">
          <a:xfrm>
            <a:off x="381000" y="4854947"/>
            <a:ext cx="8620125" cy="1162050"/>
          </a:xfrm>
          <a:prstGeom prst="rect">
            <a:avLst/>
          </a:prstGeom>
          <a:noFill/>
          <a:ln w="9525">
            <a:noFill/>
            <a:miter lim="800000"/>
            <a:headEnd/>
            <a:tailEnd/>
          </a:ln>
        </p:spPr>
      </p:pic>
      <p:sp>
        <p:nvSpPr>
          <p:cNvPr id="2" name="TextBox 1"/>
          <p:cNvSpPr txBox="1"/>
          <p:nvPr/>
        </p:nvSpPr>
        <p:spPr>
          <a:xfrm>
            <a:off x="76200" y="1367908"/>
            <a:ext cx="5907386" cy="369332"/>
          </a:xfrm>
          <a:prstGeom prst="rect">
            <a:avLst/>
          </a:prstGeom>
          <a:noFill/>
        </p:spPr>
        <p:txBody>
          <a:bodyPr wrap="none" rtlCol="0">
            <a:spAutoFit/>
          </a:bodyPr>
          <a:lstStyle/>
          <a:p>
            <a:r>
              <a:rPr lang="en-US" dirty="0" smtClean="0">
                <a:solidFill>
                  <a:schemeClr val="accent5">
                    <a:lumMod val="75000"/>
                  </a:schemeClr>
                </a:solidFill>
                <a:latin typeface="Algerian" panose="04020705040A02060702" pitchFamily="82" charset="0"/>
              </a:rPr>
              <a:t>Gene</a:t>
            </a:r>
            <a:r>
              <a:rPr lang="en-US" dirty="0" smtClean="0">
                <a:solidFill>
                  <a:schemeClr val="accent5">
                    <a:lumMod val="75000"/>
                  </a:schemeClr>
                </a:solidFill>
                <a:latin typeface="Algerian" panose="04020705040A02060702" pitchFamily="82" charset="0"/>
                <a:sym typeface="Wingdings" panose="05000000000000000000" pitchFamily="2" charset="2"/>
              </a:rPr>
              <a:t> mRNA  Protein  Func</a:t>
            </a:r>
            <a:r>
              <a:rPr lang="en-US" dirty="0" smtClean="0">
                <a:solidFill>
                  <a:schemeClr val="accent6">
                    <a:lumMod val="75000"/>
                  </a:schemeClr>
                </a:solidFill>
                <a:latin typeface="Algerian" panose="04020705040A02060702" pitchFamily="82" charset="0"/>
                <a:sym typeface="Wingdings" panose="05000000000000000000" pitchFamily="2" charset="2"/>
              </a:rPr>
              <a:t>tion  Phenotype</a:t>
            </a:r>
            <a:endParaRPr lang="en-US" dirty="0">
              <a:solidFill>
                <a:schemeClr val="accent6">
                  <a:lumMod val="75000"/>
                </a:schemeClr>
              </a:solidFill>
              <a:latin typeface="Algerian" panose="04020705040A02060702" pitchFamily="8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Chestnut Complete Chloroplast Genome Project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Confirmed samples: TACF orchard in Hendersonville NC</a:t>
            </a:r>
          </a:p>
          <a:p>
            <a:pPr lvl="1"/>
            <a:r>
              <a:rPr lang="en-US" dirty="0" smtClean="0"/>
              <a:t>Collect in summer science camp</a:t>
            </a:r>
          </a:p>
          <a:p>
            <a:r>
              <a:rPr lang="en-US" dirty="0" smtClean="0"/>
              <a:t>Unknown samples: Crowder’s Mt. State Park</a:t>
            </a:r>
          </a:p>
          <a:p>
            <a:pPr lvl="1"/>
            <a:r>
              <a:rPr lang="en-US" dirty="0" smtClean="0"/>
              <a:t>Collect in summer science camp</a:t>
            </a:r>
          </a:p>
          <a:p>
            <a:r>
              <a:rPr lang="en-US" dirty="0" smtClean="0"/>
              <a:t>Tissue to collect: leaf, stored on dry ice (Summer science camp)</a:t>
            </a:r>
          </a:p>
          <a:p>
            <a:r>
              <a:rPr lang="en-US" dirty="0" smtClean="0"/>
              <a:t>Process for DNA: process X amount from each sample</a:t>
            </a:r>
          </a:p>
          <a:p>
            <a:pPr lvl="1"/>
            <a:r>
              <a:rPr lang="en-US" dirty="0" smtClean="0"/>
              <a:t>Amount determined in the Bioinformatics camp</a:t>
            </a:r>
          </a:p>
          <a:p>
            <a:pPr lvl="1"/>
            <a:r>
              <a:rPr lang="en-US" dirty="0" smtClean="0"/>
              <a:t>Reactions carried out in the summer science camp</a:t>
            </a:r>
          </a:p>
          <a:p>
            <a:r>
              <a:rPr lang="en-US" dirty="0" smtClean="0"/>
              <a:t>Select out the chloroplast DNA:</a:t>
            </a:r>
          </a:p>
          <a:p>
            <a:pPr lvl="1"/>
            <a:r>
              <a:rPr lang="en-US" dirty="0" smtClean="0"/>
              <a:t>PCR amplify 15 long segments (designed in the Bioinformatics camp)</a:t>
            </a:r>
          </a:p>
          <a:p>
            <a:r>
              <a:rPr lang="en-US" dirty="0" smtClean="0"/>
              <a:t>Process to create libraries and sequence at UNCC</a:t>
            </a:r>
          </a:p>
          <a:p>
            <a:pPr lvl="1"/>
            <a:r>
              <a:rPr lang="en-US" dirty="0" smtClean="0"/>
              <a:t>Summer science camp</a:t>
            </a:r>
          </a:p>
          <a:p>
            <a:r>
              <a:rPr lang="en-US" dirty="0" smtClean="0"/>
              <a:t>Carry out sequence quality scores, assemble and compare</a:t>
            </a:r>
          </a:p>
          <a:p>
            <a:pPr lvl="1"/>
            <a:r>
              <a:rPr lang="en-US" dirty="0" smtClean="0"/>
              <a:t>Steps explained in Bioinformatics camp, can be carried out on actual data later in the summer by interested students</a:t>
            </a:r>
          </a:p>
          <a:p>
            <a:r>
              <a:rPr lang="en-US" dirty="0" smtClean="0"/>
              <a:t>Publish the data</a:t>
            </a:r>
          </a:p>
          <a:p>
            <a:pPr lvl="1"/>
            <a:r>
              <a:rPr lang="en-US" dirty="0" smtClean="0"/>
              <a:t>All students names will be included on the publication</a:t>
            </a:r>
          </a:p>
          <a:p>
            <a:endParaRPr lang="en-US" dirty="0"/>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30</a:t>
            </a:fld>
            <a:endParaRPr lang="en-US"/>
          </a:p>
        </p:txBody>
      </p:sp>
    </p:spTree>
    <p:extLst>
      <p:ext uri="{BB962C8B-B14F-4D97-AF65-F5344CB8AC3E}">
        <p14:creationId xmlns:p14="http://schemas.microsoft.com/office/powerpoint/2010/main" val="4190520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Saturday Lab: Find the Chinese Chestnut Chloroplast sequence</a:t>
            </a:r>
            <a:endParaRPr lang="en-US" dirty="0"/>
          </a:p>
        </p:txBody>
      </p:sp>
      <p:sp>
        <p:nvSpPr>
          <p:cNvPr id="3" name="Content Placeholder 2"/>
          <p:cNvSpPr>
            <a:spLocks noGrp="1"/>
          </p:cNvSpPr>
          <p:nvPr>
            <p:ph idx="1"/>
          </p:nvPr>
        </p:nvSpPr>
        <p:spPr/>
        <p:txBody>
          <a:bodyPr/>
          <a:lstStyle/>
          <a:p>
            <a:r>
              <a:rPr lang="en-US" dirty="0" smtClean="0"/>
              <a:t>Divide the Chloroplast genome into 12 x15,000bp chunks. </a:t>
            </a:r>
          </a:p>
          <a:p>
            <a:r>
              <a:rPr lang="en-US" dirty="0" smtClean="0"/>
              <a:t>Save each chunk as a file (name them so you can keep them ordered)</a:t>
            </a:r>
          </a:p>
          <a:p>
            <a:r>
              <a:rPr lang="en-US" dirty="0" smtClean="0"/>
              <a:t>Note: They should overlap by ~200 </a:t>
            </a:r>
            <a:r>
              <a:rPr lang="en-US" dirty="0" err="1" smtClean="0"/>
              <a:t>bp</a:t>
            </a:r>
            <a:endParaRPr lang="en-US" dirty="0" smtClean="0"/>
          </a:p>
          <a:p>
            <a:r>
              <a:rPr lang="en-US" dirty="0" smtClean="0"/>
              <a:t>Identify one protein-coding gene in each chunk, make a note about its name, start position, end position and strand in a file and save that. </a:t>
            </a:r>
          </a:p>
          <a:p>
            <a:endParaRPr lang="en-US" dirty="0"/>
          </a:p>
          <a:p>
            <a:r>
              <a:rPr lang="en-US" dirty="0" smtClean="0"/>
              <a:t>We will use this data in the </a:t>
            </a:r>
            <a:r>
              <a:rPr lang="en-US" dirty="0" smtClean="0"/>
              <a:t>DNA subway Blue Line, and in the PCR </a:t>
            </a:r>
            <a:r>
              <a:rPr lang="en-US" dirty="0" smtClean="0"/>
              <a:t>design lab. </a:t>
            </a:r>
            <a:endParaRPr lang="en-US" dirty="0"/>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31</a:t>
            </a:fld>
            <a:endParaRPr lang="en-US"/>
          </a:p>
        </p:txBody>
      </p:sp>
    </p:spTree>
    <p:extLst>
      <p:ext uri="{BB962C8B-B14F-4D97-AF65-F5344CB8AC3E}">
        <p14:creationId xmlns:p14="http://schemas.microsoft.com/office/powerpoint/2010/main" val="145170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443022"/>
            <a:ext cx="3867150" cy="5805377"/>
          </a:xfrm>
        </p:spPr>
        <p:txBody>
          <a:bodyPr>
            <a:normAutofit/>
          </a:bodyPr>
          <a:lstStyle/>
          <a:p>
            <a:r>
              <a:rPr lang="en-US" dirty="0" smtClean="0"/>
              <a:t>Molecules produced by cells can either be persistent, turn over or be excreted</a:t>
            </a:r>
          </a:p>
          <a:p>
            <a:r>
              <a:rPr lang="en-US" dirty="0" smtClean="0"/>
              <a:t>Different classes of molecules have different chemistries </a:t>
            </a:r>
          </a:p>
          <a:p>
            <a:pPr lvl="1"/>
            <a:r>
              <a:rPr lang="en-US" dirty="0" smtClean="0"/>
              <a:t>This affects the assays you carry out</a:t>
            </a:r>
          </a:p>
          <a:p>
            <a:r>
              <a:rPr lang="en-US" dirty="0" smtClean="0"/>
              <a:t>We can detect tens of thousands of molecules for most classes of biological molecules</a:t>
            </a:r>
          </a:p>
          <a:p>
            <a:pPr lvl="1"/>
            <a:r>
              <a:rPr lang="en-US" dirty="0" smtClean="0"/>
              <a:t>Smaller amounts of biological material have to be collected, stored and processed. </a:t>
            </a:r>
          </a:p>
          <a:p>
            <a:endParaRPr lang="en-US" dirty="0" smtClean="0"/>
          </a:p>
          <a:p>
            <a:pPr lvl="2"/>
            <a:endParaRPr lang="en-US" dirty="0" smtClean="0"/>
          </a:p>
          <a:p>
            <a:pPr lvl="1"/>
            <a:endParaRPr lang="en-US" dirty="0" smtClean="0"/>
          </a:p>
        </p:txBody>
      </p:sp>
      <p:pic>
        <p:nvPicPr>
          <p:cNvPr id="2054" name="Picture 6" descr="https://universe-review.ca/I15-81-biomolecul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632" y="418214"/>
            <a:ext cx="4618718" cy="5830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3200400"/>
            <a:ext cx="7886700" cy="487363"/>
          </a:xfrm>
        </p:spPr>
        <p:txBody>
          <a:bodyPr>
            <a:normAutofit fontScale="90000"/>
          </a:bodyPr>
          <a:lstStyle/>
          <a:p>
            <a:r>
              <a:rPr lang="en-US" dirty="0" smtClean="0"/>
              <a:t>Choose Your Biomolecule </a:t>
            </a:r>
          </a:p>
        </p:txBody>
      </p:sp>
      <p:sp>
        <p:nvSpPr>
          <p:cNvPr id="10243" name="Content Placeholder 2"/>
          <p:cNvSpPr>
            <a:spLocks noGrp="1"/>
          </p:cNvSpPr>
          <p:nvPr>
            <p:ph idx="1"/>
          </p:nvPr>
        </p:nvSpPr>
        <p:spPr>
          <a:xfrm>
            <a:off x="838200" y="3733800"/>
            <a:ext cx="7886700" cy="2998178"/>
          </a:xfrm>
        </p:spPr>
        <p:txBody>
          <a:bodyPr>
            <a:normAutofit fontScale="85000" lnSpcReduction="20000"/>
          </a:bodyPr>
          <a:lstStyle/>
          <a:p>
            <a:pPr lvl="1"/>
            <a:r>
              <a:rPr lang="en-US" dirty="0" smtClean="0"/>
              <a:t>A piece of DNA on a chromosome in the nucleus or an organelle</a:t>
            </a:r>
          </a:p>
          <a:p>
            <a:pPr lvl="2"/>
            <a:r>
              <a:rPr lang="en-US" dirty="0" smtClean="0"/>
              <a:t>May be part of or closely linked to a gene that makes a protein that affects cell survival</a:t>
            </a:r>
          </a:p>
          <a:p>
            <a:pPr lvl="2"/>
            <a:r>
              <a:rPr lang="en-US" dirty="0" smtClean="0"/>
              <a:t>May be part of controlling elements</a:t>
            </a:r>
          </a:p>
          <a:p>
            <a:pPr lvl="2"/>
            <a:r>
              <a:rPr lang="en-US" dirty="0" smtClean="0"/>
              <a:t>May be in the larger area of ‘non-coding’ DNA</a:t>
            </a:r>
          </a:p>
          <a:p>
            <a:pPr lvl="1"/>
            <a:r>
              <a:rPr lang="en-US" dirty="0" smtClean="0"/>
              <a:t>A mRNA, or set of mRNA molecules</a:t>
            </a:r>
          </a:p>
          <a:p>
            <a:pPr lvl="2"/>
            <a:r>
              <a:rPr lang="en-US" dirty="0" smtClean="0"/>
              <a:t>The sequence will reflect the underlying gene sequence variation</a:t>
            </a:r>
          </a:p>
          <a:p>
            <a:pPr lvl="2"/>
            <a:r>
              <a:rPr lang="en-US" dirty="0" smtClean="0"/>
              <a:t>From housekeeping genes</a:t>
            </a:r>
          </a:p>
          <a:p>
            <a:pPr lvl="2"/>
            <a:r>
              <a:rPr lang="en-US" dirty="0" smtClean="0"/>
              <a:t>From particular types of cells</a:t>
            </a:r>
          </a:p>
          <a:p>
            <a:pPr lvl="1"/>
            <a:r>
              <a:rPr lang="en-US" dirty="0" smtClean="0"/>
              <a:t>A protein produced in particular cells under known conditions</a:t>
            </a:r>
          </a:p>
          <a:p>
            <a:pPr lvl="2"/>
            <a:r>
              <a:rPr lang="en-US" dirty="0" smtClean="0"/>
              <a:t>The protein sequence may or may not reflect the underlying DNA variation</a:t>
            </a:r>
          </a:p>
          <a:p>
            <a:pPr lvl="2"/>
            <a:r>
              <a:rPr lang="en-US" dirty="0" smtClean="0"/>
              <a:t>May have different activities, including interactions between proteins</a:t>
            </a:r>
          </a:p>
          <a:p>
            <a:pPr lvl="2"/>
            <a:r>
              <a:rPr lang="en-US" dirty="0" smtClean="0"/>
              <a:t>Made in large amounts, easy to purify, easy to tell apart from other proteins</a:t>
            </a:r>
          </a:p>
          <a:p>
            <a:pPr lvl="1"/>
            <a:r>
              <a:rPr lang="en-US" dirty="0" smtClean="0"/>
              <a:t>Small molecules like sugars</a:t>
            </a:r>
          </a:p>
          <a:p>
            <a:pPr lvl="2"/>
            <a:r>
              <a:rPr lang="en-US" dirty="0" smtClean="0"/>
              <a:t>The profile reflects the current nutritional and activity status, perhaps exposure to environmental conditions</a:t>
            </a:r>
          </a:p>
          <a:p>
            <a:pPr lvl="2"/>
            <a:endParaRPr lang="en-US" dirty="0" smtClean="0"/>
          </a:p>
          <a:p>
            <a:pPr lvl="1"/>
            <a:endParaRPr lang="en-US" dirty="0" smtClean="0"/>
          </a:p>
        </p:txBody>
      </p:sp>
      <p:pic>
        <p:nvPicPr>
          <p:cNvPr id="2050" name="Picture 2" descr="http://blogs.plos.org/biologue/files/2015/11/journal.pgen_.1005536.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8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3200" dirty="0" smtClean="0">
                <a:latin typeface="Times New Roman" pitchFamily="18" charset="0"/>
                <a:cs typeface="Times New Roman" pitchFamily="18" charset="0"/>
              </a:rPr>
              <a:t>Additional considerations when planning your study</a:t>
            </a:r>
            <a:r>
              <a:rPr lang="en-US" sz="3200" dirty="0" smtClean="0">
                <a:solidFill>
                  <a:schemeClr val="tx1"/>
                </a:solidFill>
                <a:latin typeface="Times New Roman" pitchFamily="18" charset="0"/>
                <a:cs typeface="Times New Roman" pitchFamily="18" charset="0"/>
              </a:rPr>
              <a:t> </a:t>
            </a:r>
            <a:endParaRPr lang="en-US" sz="320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724400"/>
          </a:xfrm>
        </p:spPr>
        <p:txBody>
          <a:bodyPr>
            <a:normAutofit/>
          </a:bodyPr>
          <a:lstStyle/>
          <a:p>
            <a:r>
              <a:rPr lang="en-US" dirty="0" smtClean="0">
                <a:latin typeface="Times New Roman" pitchFamily="18" charset="0"/>
                <a:cs typeface="Times New Roman" pitchFamily="18" charset="0"/>
              </a:rPr>
              <a:t>Regulatory and management issues</a:t>
            </a:r>
          </a:p>
          <a:p>
            <a:pPr lvl="1"/>
            <a:r>
              <a:rPr lang="en-US" dirty="0" smtClean="0">
                <a:latin typeface="Times New Roman" pitchFamily="18" charset="0"/>
                <a:cs typeface="Times New Roman" pitchFamily="18" charset="0"/>
              </a:rPr>
              <a:t>IRB, IACUC approval? </a:t>
            </a:r>
          </a:p>
          <a:p>
            <a:pPr lvl="1"/>
            <a:r>
              <a:rPr lang="en-US" dirty="0" smtClean="0">
                <a:latin typeface="Times New Roman" pitchFamily="18" charset="0"/>
                <a:cs typeface="Times New Roman" pitchFamily="18" charset="0"/>
              </a:rPr>
              <a:t>Biosafety Committee approval (e.g. recombinant material)? </a:t>
            </a:r>
          </a:p>
          <a:p>
            <a:pPr lvl="1"/>
            <a:r>
              <a:rPr lang="en-US" dirty="0" smtClean="0">
                <a:latin typeface="Times New Roman" pitchFamily="18" charset="0"/>
                <a:cs typeface="Times New Roman" pitchFamily="18" charset="0"/>
              </a:rPr>
              <a:t>Restricted access? </a:t>
            </a:r>
          </a:p>
          <a:p>
            <a:pPr lvl="1"/>
            <a:r>
              <a:rPr lang="en-US" dirty="0" smtClean="0">
                <a:latin typeface="Times New Roman" pitchFamily="18" charset="0"/>
                <a:cs typeface="Times New Roman" pitchFamily="18" charset="0"/>
              </a:rPr>
              <a:t>Disposal limits?</a:t>
            </a:r>
          </a:p>
          <a:p>
            <a:pPr lvl="1"/>
            <a:r>
              <a:rPr lang="en-US" dirty="0" smtClean="0">
                <a:latin typeface="Times New Roman" pitchFamily="18" charset="0"/>
                <a:cs typeface="Times New Roman" pitchFamily="18" charset="0"/>
              </a:rPr>
              <a:t>Space and time needed to carry out the work if bio-controls are required?</a:t>
            </a:r>
          </a:p>
          <a:p>
            <a:pPr lvl="1"/>
            <a:r>
              <a:rPr lang="en-US" dirty="0" smtClean="0">
                <a:latin typeface="Times New Roman" pitchFamily="18" charset="0"/>
                <a:cs typeface="Times New Roman" pitchFamily="18" charset="0"/>
              </a:rPr>
              <a:t>Specialized Training?</a:t>
            </a:r>
          </a:p>
          <a:p>
            <a:r>
              <a:rPr lang="en-US" dirty="0" smtClean="0">
                <a:latin typeface="Times New Roman" pitchFamily="18" charset="0"/>
                <a:cs typeface="Times New Roman" pitchFamily="18" charset="0"/>
              </a:rPr>
              <a:t>Availability of Genomic and Genetic resources</a:t>
            </a:r>
          </a:p>
          <a:p>
            <a:pPr lvl="1"/>
            <a:r>
              <a:rPr lang="en-US" dirty="0" smtClean="0">
                <a:latin typeface="Times New Roman" pitchFamily="18" charset="0"/>
                <a:cs typeface="Times New Roman" pitchFamily="18" charset="0"/>
              </a:rPr>
              <a:t>Is there a genomic reference sequence?</a:t>
            </a:r>
          </a:p>
          <a:p>
            <a:pPr lvl="1"/>
            <a:r>
              <a:rPr lang="en-US" dirty="0" smtClean="0">
                <a:latin typeface="Times New Roman" pitchFamily="18" charset="0"/>
                <a:cs typeface="Times New Roman" pitchFamily="18" charset="0"/>
              </a:rPr>
              <a:t>How available are ‘tools’ = methods and reagents?</a:t>
            </a: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6</a:t>
            </a:fld>
            <a:endParaRPr lang="en-US"/>
          </a:p>
        </p:txBody>
      </p:sp>
    </p:spTree>
    <p:extLst>
      <p:ext uri="{BB962C8B-B14F-4D97-AF65-F5344CB8AC3E}">
        <p14:creationId xmlns:p14="http://schemas.microsoft.com/office/powerpoint/2010/main" val="329234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3718"/>
            <a:ext cx="2576254" cy="1515082"/>
          </a:xfrm>
        </p:spPr>
        <p:txBody>
          <a:bodyPr>
            <a:normAutofit/>
          </a:bodyPr>
          <a:lstStyle/>
          <a:p>
            <a:r>
              <a:rPr lang="en-US" sz="3200" dirty="0" smtClean="0">
                <a:solidFill>
                  <a:schemeClr val="tx1"/>
                </a:solidFill>
                <a:effectLst/>
                <a:latin typeface="Times New Roman" pitchFamily="18" charset="0"/>
                <a:cs typeface="Times New Roman" pitchFamily="18" charset="0"/>
              </a:rPr>
              <a:t>Targeting a Sample Source</a:t>
            </a:r>
            <a:endParaRPr lang="en-US" sz="320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886456"/>
            <a:ext cx="8229600" cy="3835020"/>
          </a:xfrm>
        </p:spPr>
        <p:txBody>
          <a:bodyPr>
            <a:normAutofit/>
          </a:bodyPr>
          <a:lstStyle/>
          <a:p>
            <a:r>
              <a:rPr lang="en-US" dirty="0" smtClean="0">
                <a:latin typeface="Times New Roman" pitchFamily="18" charset="0"/>
                <a:cs typeface="Times New Roman" pitchFamily="18" charset="0"/>
              </a:rPr>
              <a:t>Why target traits in specific cells?</a:t>
            </a:r>
          </a:p>
          <a:p>
            <a:pPr lvl="1"/>
            <a:r>
              <a:rPr lang="en-US" dirty="0" smtClean="0">
                <a:latin typeface="Times New Roman" pitchFamily="18" charset="0"/>
                <a:cs typeface="Times New Roman" pitchFamily="18" charset="0"/>
              </a:rPr>
              <a:t>The function</a:t>
            </a:r>
          </a:p>
          <a:p>
            <a:pPr lvl="2"/>
            <a:r>
              <a:rPr lang="en-US" dirty="0">
                <a:latin typeface="Times New Roman" pitchFamily="18" charset="0"/>
                <a:cs typeface="Times New Roman" pitchFamily="18" charset="0"/>
              </a:rPr>
              <a:t>Tissue- based uses large morphological features (‘leaf’, ‘root’, ‘fruit’)</a:t>
            </a:r>
          </a:p>
          <a:p>
            <a:pPr lvl="2"/>
            <a:r>
              <a:rPr lang="en-US" dirty="0" smtClean="0">
                <a:latin typeface="Times New Roman" pitchFamily="18" charset="0"/>
                <a:cs typeface="Times New Roman" pitchFamily="18" charset="0"/>
              </a:rPr>
              <a:t>Cell-specific samples </a:t>
            </a:r>
            <a:r>
              <a:rPr lang="en-US" dirty="0">
                <a:latin typeface="Times New Roman" pitchFamily="18" charset="0"/>
                <a:cs typeface="Times New Roman" pitchFamily="18" charset="0"/>
              </a:rPr>
              <a:t>requires  tissue </a:t>
            </a:r>
            <a:r>
              <a:rPr lang="en-US" dirty="0" smtClean="0">
                <a:latin typeface="Times New Roman" pitchFamily="18" charset="0"/>
                <a:cs typeface="Times New Roman" pitchFamily="18" charset="0"/>
              </a:rPr>
              <a:t>preparation, purification, verification </a:t>
            </a:r>
          </a:p>
          <a:p>
            <a:pPr lvl="1"/>
            <a:r>
              <a:rPr lang="en-US" dirty="0" smtClean="0">
                <a:latin typeface="Times New Roman" pitchFamily="18" charset="0"/>
                <a:cs typeface="Times New Roman" pitchFamily="18" charset="0"/>
              </a:rPr>
              <a:t>Enrichment</a:t>
            </a:r>
          </a:p>
          <a:p>
            <a:pPr lvl="2"/>
            <a:r>
              <a:rPr lang="en-US" dirty="0" smtClean="0">
                <a:latin typeface="Times New Roman" pitchFamily="18" charset="0"/>
                <a:cs typeface="Times New Roman" pitchFamily="18" charset="0"/>
              </a:rPr>
              <a:t>Simpler purification</a:t>
            </a:r>
          </a:p>
          <a:p>
            <a:pPr lvl="2"/>
            <a:r>
              <a:rPr lang="en-US" dirty="0" smtClean="0">
                <a:latin typeface="Times New Roman" pitchFamily="18" charset="0"/>
                <a:cs typeface="Times New Roman" pitchFamily="18" charset="0"/>
              </a:rPr>
              <a:t>Increase yield</a:t>
            </a:r>
          </a:p>
          <a:p>
            <a:pPr lvl="2"/>
            <a:r>
              <a:rPr lang="en-US" dirty="0" smtClean="0">
                <a:latin typeface="Times New Roman" pitchFamily="18" charset="0"/>
                <a:cs typeface="Times New Roman" pitchFamily="18" charset="0"/>
              </a:rPr>
              <a:t>Less contamination</a:t>
            </a:r>
          </a:p>
          <a:p>
            <a:r>
              <a:rPr lang="en-US" dirty="0" smtClean="0">
                <a:latin typeface="Times New Roman" pitchFamily="18" charset="0"/>
                <a:cs typeface="Times New Roman" pitchFamily="18" charset="0"/>
              </a:rPr>
              <a:t>How many samples do you need?</a:t>
            </a:r>
          </a:p>
          <a:p>
            <a:pPr lvl="1"/>
            <a:r>
              <a:rPr lang="en-US" dirty="0" smtClean="0">
                <a:latin typeface="Times New Roman" pitchFamily="18" charset="0"/>
                <a:cs typeface="Times New Roman" pitchFamily="18" charset="0"/>
              </a:rPr>
              <a:t>How much material can you collect from one sample?</a:t>
            </a:r>
            <a:endParaRPr lang="en-US" dirty="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Do you need samples related in a specific way?</a:t>
            </a:r>
          </a:p>
          <a:p>
            <a:pPr lvl="1"/>
            <a:r>
              <a:rPr lang="en-US" dirty="0" smtClean="0">
                <a:latin typeface="Times New Roman" pitchFamily="18" charset="0"/>
                <a:cs typeface="Times New Roman" pitchFamily="18" charset="0"/>
              </a:rPr>
              <a:t>How much natural variation is expected?</a:t>
            </a: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7</a:t>
            </a:fld>
            <a:endParaRPr lang="en-US"/>
          </a:p>
        </p:txBody>
      </p:sp>
      <p:pic>
        <p:nvPicPr>
          <p:cNvPr id="7" name="Picture 2" descr="http://www.survivalworld.com/images/science-images/leaf-anatom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8600"/>
            <a:ext cx="3851966" cy="2657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hainaultforest.co.uk/LeafSpanishChestnut3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775" y="313718"/>
            <a:ext cx="2497054" cy="204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5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57200" y="381000"/>
            <a:ext cx="7239000" cy="838200"/>
          </a:xfrm>
        </p:spPr>
        <p:txBody>
          <a:bodyPr>
            <a:normAutofit/>
          </a:bodyPr>
          <a:lstStyle/>
          <a:p>
            <a:pPr eaLnBrk="1" hangingPunct="1"/>
            <a:r>
              <a:rPr lang="en-US" dirty="0" smtClean="0">
                <a:solidFill>
                  <a:schemeClr val="tx1"/>
                </a:solidFill>
                <a:effectLst/>
                <a:latin typeface="Times New Roman" pitchFamily="18" charset="0"/>
                <a:cs typeface="Times New Roman" pitchFamily="18" charset="0"/>
              </a:rPr>
              <a:t>The Chloroplast</a:t>
            </a:r>
          </a:p>
        </p:txBody>
      </p:sp>
      <p:sp>
        <p:nvSpPr>
          <p:cNvPr id="4102" name="Rectangle 3"/>
          <p:cNvSpPr>
            <a:spLocks noGrp="1" noChangeArrowheads="1"/>
          </p:cNvSpPr>
          <p:nvPr>
            <p:ph type="body" idx="1"/>
          </p:nvPr>
        </p:nvSpPr>
        <p:spPr>
          <a:xfrm>
            <a:off x="457200" y="1447800"/>
            <a:ext cx="5638800" cy="5105400"/>
          </a:xfrm>
        </p:spPr>
        <p:txBody>
          <a:bodyPr>
            <a:normAutofit/>
          </a:bodyPr>
          <a:lstStyle/>
          <a:p>
            <a:pPr eaLnBrk="1" hangingPunct="1"/>
            <a:r>
              <a:rPr lang="en-US" sz="2400" dirty="0" smtClean="0">
                <a:latin typeface="Times New Roman" pitchFamily="18" charset="0"/>
                <a:cs typeface="Times New Roman" pitchFamily="18" charset="0"/>
              </a:rPr>
              <a:t>The chloroplast is a plant organelle that carries out basic photosynthesis. </a:t>
            </a:r>
          </a:p>
          <a:p>
            <a:pPr lvl="1"/>
            <a:r>
              <a:rPr lang="en-US" sz="1800" dirty="0" smtClean="0">
                <a:latin typeface="Times New Roman" pitchFamily="18" charset="0"/>
                <a:cs typeface="Times New Roman" pitchFamily="18" charset="0"/>
              </a:rPr>
              <a:t>Chlorophyll captures photons and is responsible for the green color</a:t>
            </a:r>
          </a:p>
          <a:p>
            <a:pPr lvl="1"/>
            <a:r>
              <a:rPr lang="en-US" sz="1800" dirty="0" smtClean="0">
                <a:latin typeface="Times New Roman" pitchFamily="18" charset="0"/>
                <a:cs typeface="Times New Roman" pitchFamily="18" charset="0"/>
              </a:rPr>
              <a:t>Electron carriers are set up in the thylakoid membranes</a:t>
            </a:r>
          </a:p>
          <a:p>
            <a:pPr lvl="1"/>
            <a:r>
              <a:rPr lang="en-US" sz="1800" dirty="0" smtClean="0">
                <a:latin typeface="Times New Roman" pitchFamily="18" charset="0"/>
                <a:cs typeface="Times New Roman" pitchFamily="18" charset="0"/>
              </a:rPr>
              <a:t>Also: synthesize fatty acids, amino acids, pigments, vitamins</a:t>
            </a:r>
          </a:p>
          <a:p>
            <a:r>
              <a:rPr lang="en-US" sz="2200" dirty="0" smtClean="0">
                <a:latin typeface="Times New Roman" pitchFamily="18" charset="0"/>
                <a:cs typeface="Times New Roman" pitchFamily="18" charset="0"/>
              </a:rPr>
              <a:t>In land plants (like Chestnut): </a:t>
            </a:r>
          </a:p>
          <a:p>
            <a:pPr lvl="1"/>
            <a:r>
              <a:rPr lang="en-US" sz="2000" dirty="0" smtClean="0">
                <a:latin typeface="Times New Roman" pitchFamily="18" charset="0"/>
                <a:cs typeface="Times New Roman" pitchFamily="18" charset="0"/>
              </a:rPr>
              <a:t>a single circular chromosome (~150,000bp)</a:t>
            </a:r>
          </a:p>
          <a:p>
            <a:pPr lvl="1"/>
            <a:r>
              <a:rPr lang="en-US" sz="2000" dirty="0" smtClean="0">
                <a:latin typeface="Times New Roman" pitchFamily="18" charset="0"/>
                <a:cs typeface="Times New Roman" pitchFamily="18" charset="0"/>
              </a:rPr>
              <a:t>Many copies per chloroplast</a:t>
            </a:r>
          </a:p>
          <a:p>
            <a:pPr lvl="1"/>
            <a:r>
              <a:rPr lang="en-US" sz="2000" dirty="0" smtClean="0">
                <a:latin typeface="Times New Roman" pitchFamily="18" charset="0"/>
                <a:cs typeface="Times New Roman" pitchFamily="18" charset="0"/>
              </a:rPr>
              <a:t>May chloroplasts per cell</a:t>
            </a:r>
          </a:p>
          <a:p>
            <a:pPr lvl="1"/>
            <a:r>
              <a:rPr lang="en-US" sz="2000" dirty="0" smtClean="0">
                <a:latin typeface="Times New Roman" pitchFamily="18" charset="0"/>
                <a:cs typeface="Times New Roman" pitchFamily="18" charset="0"/>
              </a:rPr>
              <a:t>Affects some morphological phenotypes </a:t>
            </a: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8</a:t>
            </a:fld>
            <a:endParaRPr lang="en-US" dirty="0"/>
          </a:p>
        </p:txBody>
      </p:sp>
      <p:pic>
        <p:nvPicPr>
          <p:cNvPr id="5" name="Picture 4" descr="3D_CP.jpg"/>
          <p:cNvPicPr>
            <a:picLocks noChangeAspect="1"/>
          </p:cNvPicPr>
          <p:nvPr/>
        </p:nvPicPr>
        <p:blipFill>
          <a:blip r:embed="rId3" cstate="print"/>
          <a:stretch>
            <a:fillRect/>
          </a:stretch>
        </p:blipFill>
        <p:spPr>
          <a:xfrm>
            <a:off x="6090143" y="4686891"/>
            <a:ext cx="2651218" cy="1952625"/>
          </a:xfrm>
          <a:prstGeom prst="rect">
            <a:avLst/>
          </a:prstGeom>
        </p:spPr>
      </p:pic>
      <p:pic>
        <p:nvPicPr>
          <p:cNvPr id="1026" name="Picture 2" descr="http://www.survivalworld.com/images/science-images/leaf-anatom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1661" y="2394373"/>
            <a:ext cx="3021496" cy="20848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sdstate.edu/ps/extension/soil-fert/images/zinc-re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0143" y="177978"/>
            <a:ext cx="2793014" cy="185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6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1143000"/>
          </a:xfrm>
        </p:spPr>
        <p:txBody>
          <a:bodyPr>
            <a:normAutofit/>
          </a:bodyPr>
          <a:lstStyle/>
          <a:p>
            <a:r>
              <a:rPr lang="en-US" dirty="0" smtClean="0">
                <a:solidFill>
                  <a:schemeClr val="tx1"/>
                </a:solidFill>
                <a:effectLst/>
                <a:latin typeface="Times New Roman" pitchFamily="18" charset="0"/>
                <a:cs typeface="Times New Roman" pitchFamily="18" charset="0"/>
              </a:rPr>
              <a:t>Chloroplast locales</a:t>
            </a:r>
            <a:endParaRPr lang="en-US"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1600200"/>
          </a:xfrm>
        </p:spPr>
        <p:txBody>
          <a:bodyPr>
            <a:normAutofit/>
          </a:bodyPr>
          <a:lstStyle/>
          <a:p>
            <a:r>
              <a:rPr lang="en-US" dirty="0" smtClean="0">
                <a:latin typeface="Georgia" pitchFamily="18" charset="0"/>
              </a:rPr>
              <a:t>The chloroplast is found in mesophyll cells of leaves, which are in either the palisade parenchyma or the spongy parenchyma.</a:t>
            </a:r>
          </a:p>
          <a:p>
            <a:r>
              <a:rPr lang="en-US" dirty="0" smtClean="0">
                <a:latin typeface="Georgia" pitchFamily="18" charset="0"/>
              </a:rPr>
              <a:t>In C4 plants chloroplasts are also found in bundle-sheath cells. </a:t>
            </a: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9</a:t>
            </a:fld>
            <a:endParaRPr lang="en-US"/>
          </a:p>
        </p:txBody>
      </p:sp>
      <p:pic>
        <p:nvPicPr>
          <p:cNvPr id="1026" name="Picture 2" descr="http://www.ftexploring.com/photopics/leafsec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89218"/>
            <a:ext cx="4762500" cy="28384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991100" y="3604552"/>
            <a:ext cx="3810000" cy="3023116"/>
            <a:chOff x="4991100" y="3604552"/>
            <a:chExt cx="3810000" cy="3023116"/>
          </a:xfrm>
        </p:grpSpPr>
        <p:pic>
          <p:nvPicPr>
            <p:cNvPr id="1028" name="Picture 4" descr="http://upload.wikimedia.org/wikipedia/commons/thumb/4/4c/Cross_section_of_maize%2C_a_C4_plant..jpg/400px-Cross_section_of_maize%2C_a_C4_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3636818"/>
              <a:ext cx="3810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61018" y="3604552"/>
              <a:ext cx="1133644" cy="369332"/>
            </a:xfrm>
            <a:prstGeom prst="rect">
              <a:avLst/>
            </a:prstGeom>
            <a:noFill/>
          </p:spPr>
          <p:txBody>
            <a:bodyPr wrap="none" rtlCol="0">
              <a:spAutoFit/>
            </a:bodyPr>
            <a:lstStyle/>
            <a:p>
              <a:r>
                <a:rPr lang="en-US" dirty="0" err="1" smtClean="0"/>
                <a:t>wikipedia</a:t>
              </a:r>
              <a:endParaRPr lang="en-US" dirty="0"/>
            </a:p>
          </p:txBody>
        </p:sp>
      </p:grpSp>
      <p:cxnSp>
        <p:nvCxnSpPr>
          <p:cNvPr id="8" name="Straight Arrow Connector 7"/>
          <p:cNvCxnSpPr/>
          <p:nvPr/>
        </p:nvCxnSpPr>
        <p:spPr>
          <a:xfrm>
            <a:off x="6553200" y="3048000"/>
            <a:ext cx="342900" cy="1600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724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4521</TotalTime>
  <Words>2814</Words>
  <Application>Microsoft Office PowerPoint</Application>
  <PresentationFormat>On-screen Show (4:3)</PresentationFormat>
  <Paragraphs>320</Paragraphs>
  <Slides>31</Slides>
  <Notes>10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B3- Olympic High School Bioinformatics</vt:lpstr>
      <vt:lpstr>Organism Selection</vt:lpstr>
      <vt:lpstr>Trait selection</vt:lpstr>
      <vt:lpstr>PowerPoint Presentation</vt:lpstr>
      <vt:lpstr>Choose Your Biomolecule </vt:lpstr>
      <vt:lpstr>Additional considerations when planning your study </vt:lpstr>
      <vt:lpstr>Targeting a Sample Source</vt:lpstr>
      <vt:lpstr>The Chloroplast</vt:lpstr>
      <vt:lpstr>Chloroplast locales</vt:lpstr>
      <vt:lpstr>Chloroplast Basics</vt:lpstr>
      <vt:lpstr>PowerPoint Presentation</vt:lpstr>
      <vt:lpstr>Cp Genome Structure</vt:lpstr>
      <vt:lpstr>PowerPoint Presentation</vt:lpstr>
      <vt:lpstr>CP Genome Organization</vt:lpstr>
      <vt:lpstr>Mixed Gene Location for important CP Proteins</vt:lpstr>
      <vt:lpstr>Genes selected as bar codes</vt:lpstr>
      <vt:lpstr>BarCode of Life Data Systems</vt:lpstr>
      <vt:lpstr>Non-Barcode Genomic Research Resources</vt:lpstr>
      <vt:lpstr>Data repository of sequences for Chestnut?</vt:lpstr>
      <vt:lpstr>Assembled genomic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 Annotation in Graphics View</vt:lpstr>
      <vt:lpstr>See if you can track this down</vt:lpstr>
      <vt:lpstr>The American Chestnut Complete Chloroplast Genome Project</vt:lpstr>
      <vt:lpstr>Saturday Lab: Find the Chinese Chestnut Chloroplast sequence</vt:lpstr>
    </vt:vector>
  </TitlesOfParts>
  <Company>Wellerlab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UNCC Biotechnology and Bioinformatics Camp</dc:title>
  <dc:creator>Jennifer Weller</dc:creator>
  <cp:lastModifiedBy>Weller, Jennifer</cp:lastModifiedBy>
  <cp:revision>263</cp:revision>
  <dcterms:created xsi:type="dcterms:W3CDTF">2010-06-20T15:08:04Z</dcterms:created>
  <dcterms:modified xsi:type="dcterms:W3CDTF">2016-05-20T15:07:47Z</dcterms:modified>
</cp:coreProperties>
</file>